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media/image47.jpg" ContentType="image/jpg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sldIdLst>
    <p:sldId id="270" r:id="rId4"/>
    <p:sldId id="271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399" r:id="rId34"/>
    <p:sldId id="400" r:id="rId35"/>
    <p:sldId id="401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93" r:id="rId46"/>
    <p:sldId id="394" r:id="rId47"/>
    <p:sldId id="395" r:id="rId48"/>
    <p:sldId id="396" r:id="rId49"/>
    <p:sldId id="397" r:id="rId50"/>
    <p:sldId id="295" r:id="rId51"/>
    <p:sldId id="315" r:id="rId52"/>
    <p:sldId id="317" r:id="rId53"/>
    <p:sldId id="331" r:id="rId54"/>
    <p:sldId id="324" r:id="rId55"/>
    <p:sldId id="325" r:id="rId56"/>
    <p:sldId id="326" r:id="rId57"/>
    <p:sldId id="327" r:id="rId58"/>
    <p:sldId id="318" r:id="rId59"/>
    <p:sldId id="320" r:id="rId60"/>
    <p:sldId id="328" r:id="rId61"/>
    <p:sldId id="329" r:id="rId62"/>
    <p:sldId id="330" r:id="rId63"/>
    <p:sldId id="332" r:id="rId64"/>
    <p:sldId id="336" r:id="rId65"/>
    <p:sldId id="337" r:id="rId66"/>
    <p:sldId id="338" r:id="rId67"/>
    <p:sldId id="339" r:id="rId68"/>
    <p:sldId id="342" r:id="rId69"/>
    <p:sldId id="341" r:id="rId70"/>
    <p:sldId id="340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402" r:id="rId81"/>
    <p:sldId id="405" r:id="rId82"/>
    <p:sldId id="404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9" autoAdjust="0"/>
    <p:restoredTop sz="94660"/>
  </p:normalViewPr>
  <p:slideViewPr>
    <p:cSldViewPr>
      <p:cViewPr varScale="1">
        <p:scale>
          <a:sx n="72" d="100"/>
          <a:sy n="72" d="100"/>
        </p:scale>
        <p:origin x="80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E5C54-2767-4FE2-BBC1-150C3ADD4C2F}" type="datetimeFigureOut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949D-B06A-4759-A880-6283FABD9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86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E5C54-2767-4FE2-BBC1-150C3ADD4C2F}" type="datetimeFigureOut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949D-B06A-4759-A880-6283FABD9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8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E5C54-2767-4FE2-BBC1-150C3ADD4C2F}" type="datetimeFigureOut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949D-B06A-4759-A880-6283FABD9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54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6E74-1432-4222-A385-D72EB37E79B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70ED7-0935-47B2-9B56-C41AFEAEB7E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960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6E74-1432-4222-A385-D72EB37E79B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70ED7-0935-47B2-9B56-C41AFEAEB7E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533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6E74-1432-4222-A385-D72EB37E79B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70ED7-0935-47B2-9B56-C41AFEAEB7E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901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6E74-1432-4222-A385-D72EB37E79B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70ED7-0935-47B2-9B56-C41AFEAEB7E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77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6E74-1432-4222-A385-D72EB37E79B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70ED7-0935-47B2-9B56-C41AFEAEB7E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318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6E74-1432-4222-A385-D72EB37E79B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70ED7-0935-47B2-9B56-C41AFEAEB7E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336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6E74-1432-4222-A385-D72EB37E79B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70ED7-0935-47B2-9B56-C41AFEAEB7E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48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6E74-1432-4222-A385-D72EB37E79B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70ED7-0935-47B2-9B56-C41AFEAEB7E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5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E5C54-2767-4FE2-BBC1-150C3ADD4C2F}" type="datetimeFigureOut">
              <a:rPr lang="en-US" smtClean="0"/>
              <a:pPr/>
              <a:t>3/10/2016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949D-B06A-4759-A880-6283FABD9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368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6E74-1432-4222-A385-D72EB37E79B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70ED7-0935-47B2-9B56-C41AFEAEB7E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891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6E74-1432-4222-A385-D72EB37E79B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70ED7-0935-47B2-9B56-C41AFEAEB7E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780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6E74-1432-4222-A385-D72EB37E79B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70ED7-0935-47B2-9B56-C41AFEAEB7E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8599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5BCC4-6488-42A5-91B8-810E677814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C12CF-E4E5-4BDA-93EE-AB8E2BB2D424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1047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5BCC4-6488-42A5-91B8-810E677814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C12CF-E4E5-4BDA-93EE-AB8E2BB2D424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274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5BCC4-6488-42A5-91B8-810E677814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C12CF-E4E5-4BDA-93EE-AB8E2BB2D424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1237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5BCC4-6488-42A5-91B8-810E677814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C12CF-E4E5-4BDA-93EE-AB8E2BB2D424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539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5BCC4-6488-42A5-91B8-810E677814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C12CF-E4E5-4BDA-93EE-AB8E2BB2D424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8212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5BCC4-6488-42A5-91B8-810E677814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C12CF-E4E5-4BDA-93EE-AB8E2BB2D424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880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5BCC4-6488-42A5-91B8-810E677814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C12CF-E4E5-4BDA-93EE-AB8E2BB2D424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51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E5C54-2767-4FE2-BBC1-150C3ADD4C2F}" type="datetimeFigureOut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949D-B06A-4759-A880-6283FABD9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658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5BCC4-6488-42A5-91B8-810E677814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C12CF-E4E5-4BDA-93EE-AB8E2BB2D424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3395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5BCC4-6488-42A5-91B8-810E677814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C12CF-E4E5-4BDA-93EE-AB8E2BB2D424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5945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5BCC4-6488-42A5-91B8-810E677814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C12CF-E4E5-4BDA-93EE-AB8E2BB2D424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6186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5BCC4-6488-42A5-91B8-810E677814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C12CF-E4E5-4BDA-93EE-AB8E2BB2D424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995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E5C54-2767-4FE2-BBC1-150C3ADD4C2F}" type="datetimeFigureOut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949D-B06A-4759-A880-6283FABD9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7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E5C54-2767-4FE2-BBC1-150C3ADD4C2F}" type="datetimeFigureOut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949D-B06A-4759-A880-6283FABD9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60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E5C54-2767-4FE2-BBC1-150C3ADD4C2F}" type="datetimeFigureOut">
              <a:rPr lang="en-US" smtClean="0"/>
              <a:pPr/>
              <a:t>3/10/2016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949D-B06A-4759-A880-6283FABD9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31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E5C54-2767-4FE2-BBC1-150C3ADD4C2F}" type="datetimeFigureOut">
              <a:rPr lang="en-US" smtClean="0"/>
              <a:pPr/>
              <a:t>3/10/2016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949D-B06A-4759-A880-6283FABD9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31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E5C54-2767-4FE2-BBC1-150C3ADD4C2F}" type="datetimeFigureOut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949D-B06A-4759-A880-6283FABD9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39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E5C54-2767-4FE2-BBC1-150C3ADD4C2F}" type="datetimeFigureOut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949D-B06A-4759-A880-6283FABD9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83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E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E5C54-2767-4FE2-BBC1-150C3ADD4C2F}" type="datetimeFigureOut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3949D-B06A-4759-A880-6283FABD9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97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E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B6E74-1432-4222-A385-D72EB37E79BB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70ED7-0935-47B2-9B56-C41AFEAEB7E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94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E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5BCC4-6488-42A5-91B8-810E677814B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C12CF-E4E5-4BDA-93EE-AB8E2BB2D424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06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7.xml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19100" y="4149080"/>
            <a:ext cx="8305800" cy="2232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9" name="Rectangle 8"/>
          <p:cNvSpPr/>
          <p:nvPr/>
        </p:nvSpPr>
        <p:spPr>
          <a:xfrm>
            <a:off x="0" y="1524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 smtClean="0">
                <a:latin typeface="Bookman Old Style" panose="02050604050505020204" pitchFamily="18" charset="0"/>
              </a:rPr>
              <a:t>IBM for lions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566644"/>
            <a:ext cx="2250703" cy="21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60" y="1562396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92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The evolution of the Maasai Mara ecosystem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5580112" y="3356992"/>
            <a:ext cx="2088232" cy="5040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579316" y="1998572"/>
            <a:ext cx="2800996" cy="1152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322932" y="696993"/>
            <a:ext cx="1656882" cy="17959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602136" y="640153"/>
            <a:ext cx="249784" cy="1350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99" y="1943065"/>
            <a:ext cx="637473" cy="6696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034" y="2439200"/>
            <a:ext cx="637473" cy="6696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18" y="3012450"/>
            <a:ext cx="637473" cy="6696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75" y="3618824"/>
            <a:ext cx="637473" cy="66961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472989" y="620989"/>
            <a:ext cx="2414627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Subdivision 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People </a:t>
            </a:r>
            <a:r>
              <a:rPr lang="en-GB" dirty="0" smtClean="0">
                <a:solidFill>
                  <a:schemeClr val="bg1"/>
                </a:solidFill>
              </a:rPr>
              <a:t>moved </a:t>
            </a:r>
            <a:r>
              <a:rPr lang="en-GB" dirty="0" smtClean="0">
                <a:solidFill>
                  <a:schemeClr val="bg1"/>
                </a:solidFill>
              </a:rPr>
              <a:t>out and the land was transformed into conservancies</a:t>
            </a:r>
            <a:endParaRPr lang="en-GB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03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The evolution of the Maasai Mara ecosystem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2989" y="620989"/>
            <a:ext cx="241462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Ol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Kinyei</a:t>
            </a:r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63km2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2005</a:t>
            </a:r>
          </a:p>
        </p:txBody>
      </p:sp>
    </p:spTree>
    <p:extLst>
      <p:ext uri="{BB962C8B-B14F-4D97-AF65-F5344CB8AC3E}">
        <p14:creationId xmlns:p14="http://schemas.microsoft.com/office/powerpoint/2010/main" val="29695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The evolution of the Maasai Mara ecosystem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2989" y="620989"/>
            <a:ext cx="241462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OMC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138 km2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2005</a:t>
            </a:r>
          </a:p>
        </p:txBody>
      </p:sp>
    </p:spTree>
    <p:extLst>
      <p:ext uri="{BB962C8B-B14F-4D97-AF65-F5344CB8AC3E}">
        <p14:creationId xmlns:p14="http://schemas.microsoft.com/office/powerpoint/2010/main" val="334633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The evolution of the Maasai Mara ecosystem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2989" y="620989"/>
            <a:ext cx="241462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MMC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345 km2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24503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The evolution of the Maasai Mara ecosystem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2989" y="620989"/>
            <a:ext cx="241462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Naboisho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210 km2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7338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The evolution of the Maasai Mara ecosystem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2989" y="620989"/>
            <a:ext cx="241462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Lemek and OI </a:t>
            </a:r>
            <a:r>
              <a:rPr lang="en-GB" dirty="0" err="1" smtClean="0">
                <a:solidFill>
                  <a:schemeClr val="bg1"/>
                </a:solidFill>
              </a:rPr>
              <a:t>Chorro</a:t>
            </a:r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116 km2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2009 &amp; 1992</a:t>
            </a:r>
          </a:p>
        </p:txBody>
      </p:sp>
    </p:spTree>
    <p:extLst>
      <p:ext uri="{BB962C8B-B14F-4D97-AF65-F5344CB8AC3E}">
        <p14:creationId xmlns:p14="http://schemas.microsoft.com/office/powerpoint/2010/main" val="109167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The evolution of the Maasai Mara ecosystem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2989" y="620989"/>
            <a:ext cx="241462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Enonkishu</a:t>
            </a:r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368391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The evolution of the Maasai Mara ecosystem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2989" y="620989"/>
            <a:ext cx="241462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Olarro</a:t>
            </a:r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235295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The evolution of the Maasai Mara ecosystem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2989" y="620989"/>
            <a:ext cx="241462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Oloisukut</a:t>
            </a:r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37708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The evolution of the Maasai Mara ecosystem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2989" y="620989"/>
            <a:ext cx="241462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All current protected areas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92867" y="1974862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Each conservancy has different management policies, allowing for a perfect natural experiment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9878" y="22098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Annual burning,</a:t>
            </a:r>
          </a:p>
          <a:p>
            <a:r>
              <a:rPr lang="en-GB" dirty="0" smtClean="0"/>
              <a:t>No livestock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44217" y="130289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Compensation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67408" y="728818"/>
            <a:ext cx="292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Livestock grazing year round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3521068" y="377752"/>
            <a:ext cx="292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Highly controlled livestock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181600" y="3790921"/>
            <a:ext cx="292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Livestock grazing year round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371600" y="2713526"/>
            <a:ext cx="914400" cy="410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30116" y="1616065"/>
            <a:ext cx="922684" cy="6461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52396" y="1144209"/>
            <a:ext cx="668672" cy="10655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10901" y="1098150"/>
            <a:ext cx="797813" cy="5179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724400" y="3270685"/>
            <a:ext cx="426685" cy="7049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4098505" y="796487"/>
            <a:ext cx="402478" cy="1917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862850" y="2098233"/>
            <a:ext cx="292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Livestock</a:t>
            </a:r>
            <a:endParaRPr lang="en-GB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423070" y="2441962"/>
            <a:ext cx="20788" cy="6822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30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8" grpId="0"/>
      <p:bldP spid="9" grpId="0"/>
      <p:bldP spid="12" grpId="0"/>
      <p:bldP spid="13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Objective and focus areas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676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The evolution of the Maasai Mara ecosystem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2989" y="620989"/>
            <a:ext cx="241462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Study Area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2,398 km2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More later</a:t>
            </a:r>
          </a:p>
        </p:txBody>
      </p:sp>
    </p:spTree>
    <p:extLst>
      <p:ext uri="{BB962C8B-B14F-4D97-AF65-F5344CB8AC3E}">
        <p14:creationId xmlns:p14="http://schemas.microsoft.com/office/powerpoint/2010/main" val="198578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The evolution of the Maasai Mara ecosystem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2989" y="620989"/>
            <a:ext cx="241462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Proposed conservancies</a:t>
            </a:r>
          </a:p>
        </p:txBody>
      </p:sp>
    </p:spTree>
    <p:extLst>
      <p:ext uri="{BB962C8B-B14F-4D97-AF65-F5344CB8AC3E}">
        <p14:creationId xmlns:p14="http://schemas.microsoft.com/office/powerpoint/2010/main" val="315029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The evolution of the Maasai Mara ecosystem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2989" y="620989"/>
            <a:ext cx="241462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Broader context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Serengeti ecosystem</a:t>
            </a:r>
          </a:p>
        </p:txBody>
      </p:sp>
    </p:spTree>
    <p:extLst>
      <p:ext uri="{BB962C8B-B14F-4D97-AF65-F5344CB8AC3E}">
        <p14:creationId xmlns:p14="http://schemas.microsoft.com/office/powerpoint/2010/main" val="400157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Wildebeest migration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2" name="Migration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96" y="1052736"/>
            <a:ext cx="9074808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7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1412776"/>
            <a:ext cx="77768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2200" dirty="0" smtClean="0">
                <a:cs typeface="Arial" pitchFamily="34" charset="0"/>
              </a:rPr>
              <a:t>The Mara – largely known for “The Big Five”</a:t>
            </a:r>
          </a:p>
          <a:p>
            <a:pPr>
              <a:defRPr/>
            </a:pPr>
            <a:endParaRPr lang="en-GB" sz="2200" b="1" dirty="0">
              <a:cs typeface="Arial" pitchFamily="34" charset="0"/>
            </a:endParaRPr>
          </a:p>
          <a:p>
            <a:pPr>
              <a:defRPr/>
            </a:pPr>
            <a:endParaRPr lang="en-GB" sz="2200" b="1" dirty="0">
              <a:cs typeface="Arial" pitchFamily="34" charset="0"/>
            </a:endParaRPr>
          </a:p>
          <a:p>
            <a:endParaRPr lang="en-GB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Status of the Mara lions</a:t>
            </a:r>
          </a:p>
        </p:txBody>
      </p:sp>
      <p:pic>
        <p:nvPicPr>
          <p:cNvPr id="3074" name="Picture 2" descr="C:\Users\Nic\Pictures\Mara\bufallo\DSC_78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6" y="2060516"/>
            <a:ext cx="2710205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5" name="Picture 3" descr="C:\Users\Nic\Pictures\Mara\Favourites\Lolpopit, olbarnoti, Timanoi (16), Nasiope (3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71" y="2060516"/>
            <a:ext cx="2710205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6" name="Picture 4" descr="C:\Users\Nic\Pictures\Mara\Favourites\Fig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243" y="2060516"/>
            <a:ext cx="2710205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8" name="Picture 6" descr="C:\Users\Nic\Pictures\My Pictures\animals\Rhino\Livingi,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36" y="3861248"/>
            <a:ext cx="240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6" name="Picture 2" descr="C:\Users\Nic\Pictures\My Pictures\animals\Elephants\DSCF032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36" y="3865479"/>
            <a:ext cx="240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68814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1412776"/>
            <a:ext cx="77768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2200" dirty="0" smtClean="0">
                <a:cs typeface="Arial" pitchFamily="34" charset="0"/>
              </a:rPr>
              <a:t>The Mara – known increasingly for “The High Five”</a:t>
            </a:r>
          </a:p>
          <a:p>
            <a:pPr>
              <a:defRPr/>
            </a:pPr>
            <a:endParaRPr lang="en-GB" sz="2200" b="1" dirty="0">
              <a:cs typeface="Arial" pitchFamily="34" charset="0"/>
            </a:endParaRPr>
          </a:p>
          <a:p>
            <a:pPr>
              <a:defRPr/>
            </a:pPr>
            <a:endParaRPr lang="en-GB" sz="2200" b="1" dirty="0">
              <a:cs typeface="Arial" pitchFamily="34" charset="0"/>
            </a:endParaRPr>
          </a:p>
          <a:p>
            <a:endParaRPr lang="en-GB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Status of the Mara lions</a:t>
            </a:r>
          </a:p>
        </p:txBody>
      </p:sp>
      <p:pic>
        <p:nvPicPr>
          <p:cNvPr id="4098" name="Picture 2" descr="C:\Users\Nic\Pictures\Mara\Favourites\Iseketa_9cub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96" y="2132856"/>
            <a:ext cx="2710205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099" name="Picture 3" descr="C:\Users\Nic\Pictures\My Pictures\animals\Bufallo\DSCF22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401" y="2132856"/>
            <a:ext cx="240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100" name="Picture 4" descr="C:\Users\Nic\Pictures\Mara\Film\DSC_35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219" y="2132856"/>
            <a:ext cx="2710205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101" name="Picture 5" descr="V:\Projects\Poisoning campaign\Photos and videos\BEST PHOTOS\Mbitin area\Michael Kaelo\DSCN145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01" y="3932856"/>
            <a:ext cx="240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102" name="Picture 6" descr="C:\Users\Nic\Desktop\news-graphics-2007-_634318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933256"/>
            <a:ext cx="2900474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TextBox 11"/>
          <p:cNvSpPr txBox="1"/>
          <p:nvPr/>
        </p:nvSpPr>
        <p:spPr>
          <a:xfrm>
            <a:off x="683568" y="6012429"/>
            <a:ext cx="77768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2200" dirty="0" smtClean="0">
                <a:cs typeface="Arial" pitchFamily="34" charset="0"/>
              </a:rPr>
              <a:t>Huge amounts of pressure</a:t>
            </a:r>
          </a:p>
          <a:p>
            <a:pPr>
              <a:defRPr/>
            </a:pPr>
            <a:endParaRPr lang="en-GB" sz="2200" b="1" dirty="0">
              <a:cs typeface="Arial" pitchFamily="34" charset="0"/>
            </a:endParaRPr>
          </a:p>
          <a:p>
            <a:pPr>
              <a:defRPr/>
            </a:pPr>
            <a:endParaRPr lang="en-GB" sz="2200" b="1" dirty="0">
              <a:cs typeface="Arial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61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1520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412776"/>
            <a:ext cx="777686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2800" dirty="0" smtClean="0">
                <a:cs typeface="Arial" pitchFamily="34" charset="0"/>
              </a:rPr>
              <a:t>Widespread concern that lions &amp; cheetahs are declining</a:t>
            </a:r>
          </a:p>
          <a:p>
            <a:pPr>
              <a:defRPr/>
            </a:pPr>
            <a:endParaRPr lang="en-GB" sz="2800" dirty="0">
              <a:cs typeface="Arial" pitchFamily="34" charset="0"/>
            </a:endParaRPr>
          </a:p>
          <a:p>
            <a:pPr>
              <a:defRPr/>
            </a:pPr>
            <a:r>
              <a:rPr lang="en-GB" sz="2800" dirty="0" smtClean="0">
                <a:cs typeface="Arial" pitchFamily="34" charset="0"/>
              </a:rPr>
              <a:t>Kenya Wildlife Trust initiated the Mara Lion and Cheetah Projects</a:t>
            </a:r>
          </a:p>
          <a:p>
            <a:pPr>
              <a:defRPr/>
            </a:pPr>
            <a:endParaRPr lang="en-GB" sz="2800" dirty="0">
              <a:cs typeface="Arial" pitchFamily="34" charset="0"/>
            </a:endParaRPr>
          </a:p>
          <a:p>
            <a:pPr>
              <a:defRPr/>
            </a:pPr>
            <a:r>
              <a:rPr lang="en-GB" sz="2800" dirty="0" smtClean="0">
                <a:cs typeface="Arial" pitchFamily="34" charset="0"/>
              </a:rPr>
              <a:t>Established mid 2013</a:t>
            </a:r>
          </a:p>
          <a:p>
            <a:pPr>
              <a:defRPr/>
            </a:pPr>
            <a:endParaRPr lang="en-GB" sz="2200" b="1" dirty="0">
              <a:cs typeface="Arial" pitchFamily="34" charset="0"/>
            </a:endParaRPr>
          </a:p>
          <a:p>
            <a:pPr>
              <a:defRPr/>
            </a:pPr>
            <a:endParaRPr lang="en-GB" sz="2200" b="1" dirty="0">
              <a:cs typeface="Arial" pitchFamily="34" charset="0"/>
            </a:endParaRPr>
          </a:p>
          <a:p>
            <a:endParaRPr lang="en-GB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The Mara Lion and Cheetah Projects</a:t>
            </a:r>
          </a:p>
        </p:txBody>
      </p:sp>
      <p:pic>
        <p:nvPicPr>
          <p:cNvPr id="2050" name="Picture 2" descr="C:\Users\Nic\Documents\Kenya\logo\KWT 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124" y="3770287"/>
            <a:ext cx="2544763" cy="254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67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268760"/>
            <a:ext cx="8229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Three core objectives of the projects</a:t>
            </a:r>
          </a:p>
          <a:p>
            <a:r>
              <a:rPr lang="en-US" sz="2800" dirty="0"/>
              <a:t>	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Establish lion/cheetah densities and trends over time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Identify threats to lions/cheetahs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Identify and implement solutions to these threats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r>
              <a:rPr lang="en-GB" sz="2400" dirty="0" smtClean="0"/>
              <a:t>But very </a:t>
            </a:r>
            <a:r>
              <a:rPr lang="en-GB" sz="2400" dirty="0"/>
              <a:t>little baseline data</a:t>
            </a:r>
            <a:endParaRPr lang="en-GB" sz="2400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Objective and focus areas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832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268760"/>
            <a:ext cx="8229600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Three core objectives of the projects</a:t>
            </a:r>
          </a:p>
          <a:p>
            <a:r>
              <a:rPr lang="en-US" sz="2800" dirty="0"/>
              <a:t>	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 smtClean="0"/>
              <a:t>Establish lion/cheetah densities and trends over time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Identify threats to lions/cheetahs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Identify and implement solutions to these threats</a:t>
            </a:r>
            <a:endParaRPr lang="en-GB" sz="2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Objective and focus areas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002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268760"/>
            <a:ext cx="8229600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smtClean="0"/>
              <a:t>Objectives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Establish </a:t>
            </a:r>
            <a:r>
              <a:rPr lang="en-US" sz="2400" dirty="0"/>
              <a:t>a baseline of densities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Monitor </a:t>
            </a:r>
            <a:r>
              <a:rPr lang="en-US" sz="2400" dirty="0"/>
              <a:t>trends over time</a:t>
            </a:r>
          </a:p>
          <a:p>
            <a:pPr lvl="1"/>
            <a:endParaRPr lang="en-US" sz="1050" dirty="0"/>
          </a:p>
          <a:p>
            <a:pPr lvl="0"/>
            <a:r>
              <a:rPr lang="en-US" sz="2800" b="1" dirty="0" smtClean="0"/>
              <a:t>Outputs/papers</a:t>
            </a:r>
            <a:endParaRPr lang="en-US" sz="2800" b="1" dirty="0"/>
          </a:p>
          <a:p>
            <a:pPr lvl="1"/>
            <a:r>
              <a:rPr lang="en-US" sz="2400" b="1" dirty="0" smtClean="0"/>
              <a:t>Y1 </a:t>
            </a:r>
            <a:r>
              <a:rPr lang="en-US" sz="2400" dirty="0"/>
              <a:t>– Baseline density, sex ratios and home ranges</a:t>
            </a:r>
          </a:p>
          <a:p>
            <a:pPr lvl="1"/>
            <a:r>
              <a:rPr lang="en-US" sz="2400" b="1" dirty="0" smtClean="0"/>
              <a:t>Y2</a:t>
            </a:r>
            <a:r>
              <a:rPr lang="en-US" sz="2400" dirty="0" smtClean="0"/>
              <a:t> – Survival/mortality (per demographic)</a:t>
            </a:r>
            <a:endParaRPr lang="en-US" sz="2400" dirty="0"/>
          </a:p>
          <a:p>
            <a:pPr lvl="2"/>
            <a:r>
              <a:rPr lang="en-US" sz="2400" dirty="0" smtClean="0"/>
              <a:t>- Incorporate </a:t>
            </a:r>
            <a:r>
              <a:rPr lang="en-US" sz="2400" dirty="0"/>
              <a:t>other variables of influence (e.g. prey, livestock)</a:t>
            </a:r>
          </a:p>
          <a:p>
            <a:pPr lvl="1"/>
            <a:r>
              <a:rPr lang="en-US" sz="2400" b="1" dirty="0"/>
              <a:t>Y3 </a:t>
            </a:r>
            <a:r>
              <a:rPr lang="en-US" sz="2400" dirty="0" smtClean="0"/>
              <a:t>– Explore </a:t>
            </a:r>
            <a:r>
              <a:rPr lang="en-US" sz="2400" dirty="0"/>
              <a:t>trends </a:t>
            </a:r>
            <a:r>
              <a:rPr lang="en-US" sz="2400" dirty="0" smtClean="0"/>
              <a:t>(per demographic)</a:t>
            </a:r>
          </a:p>
          <a:p>
            <a:pPr lvl="1"/>
            <a:endParaRPr lang="en-US" sz="1050" b="1" dirty="0"/>
          </a:p>
          <a:p>
            <a:pPr lvl="0"/>
            <a:r>
              <a:rPr lang="en-US" sz="2800" b="1" dirty="0" err="1" smtClean="0"/>
              <a:t>Workplan</a:t>
            </a:r>
            <a:endParaRPr lang="en-US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90 day sampling sessions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Two sessions / year </a:t>
            </a:r>
            <a:r>
              <a:rPr lang="en-US" sz="2400" dirty="0" smtClean="0"/>
              <a:t>– during migration (Aug-Oct) and outside the migration (Feb-Apr)</a:t>
            </a:r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Lion/cheetah densities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603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The evolution of the Maasai Mara ecosystem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4209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1412776"/>
            <a:ext cx="777686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2800" b="1" dirty="0" smtClean="0">
                <a:cs typeface="Arial" pitchFamily="34" charset="0"/>
              </a:rPr>
              <a:t>Methods</a:t>
            </a:r>
          </a:p>
          <a:p>
            <a:pPr>
              <a:defRPr/>
            </a:pPr>
            <a:endParaRPr lang="en-GB" sz="2800" b="1" dirty="0" smtClean="0"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600" dirty="0" smtClean="0">
                <a:cs typeface="Arial" pitchFamily="34" charset="0"/>
              </a:rPr>
              <a:t>Individual identification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GB" sz="2600" dirty="0" smtClean="0"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600" dirty="0" smtClean="0">
                <a:cs typeface="Arial" pitchFamily="34" charset="0"/>
              </a:rPr>
              <a:t>Spatially explicit mark-recapture framework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GB" sz="2600" dirty="0"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600" dirty="0" smtClean="0">
                <a:cs typeface="Arial" pitchFamily="34" charset="0"/>
              </a:rPr>
              <a:t>Built a smart phone app (</a:t>
            </a:r>
            <a:r>
              <a:rPr lang="en-GB" sz="2600" dirty="0" err="1" smtClean="0">
                <a:cs typeface="Arial" pitchFamily="34" charset="0"/>
              </a:rPr>
              <a:t>CyberTracker</a:t>
            </a:r>
            <a:r>
              <a:rPr lang="en-GB" sz="2600" dirty="0" smtClean="0">
                <a:cs typeface="Arial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GB" sz="2200" dirty="0"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GB" sz="2200" dirty="0">
              <a:cs typeface="Arial" pitchFamily="34" charset="0"/>
            </a:endParaRPr>
          </a:p>
          <a:p>
            <a:pPr>
              <a:defRPr/>
            </a:pPr>
            <a:endParaRPr lang="en-GB" sz="2200" b="1" dirty="0">
              <a:cs typeface="Arial" pitchFamily="34" charset="0"/>
            </a:endParaRPr>
          </a:p>
          <a:p>
            <a:pPr>
              <a:defRPr/>
            </a:pPr>
            <a:endParaRPr lang="en-GB" sz="2200" b="1" dirty="0">
              <a:cs typeface="Arial" pitchFamily="34" charset="0"/>
            </a:endParaRPr>
          </a:p>
          <a:p>
            <a:endParaRPr lang="en-GB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Status of the Mara lions</a:t>
            </a:r>
          </a:p>
        </p:txBody>
      </p:sp>
      <p:pic>
        <p:nvPicPr>
          <p:cNvPr id="8" name="Picture 7" descr="C:\Users\Nic\Desktop\CyberTracker-Original-Logo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590" y="3865479"/>
            <a:ext cx="2950210" cy="2609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770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latin typeface="Garamond" panose="02020404030301010803" pitchFamily="18" charset="0"/>
              </a:rPr>
              <a:t>Lion/cheetah densities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Why are we doing it like this?</a:t>
            </a:r>
          </a:p>
          <a:p>
            <a:r>
              <a:rPr lang="en-US" sz="1900" dirty="0" smtClean="0"/>
              <a:t>Cannot count every lion/cheetah</a:t>
            </a:r>
          </a:p>
          <a:p>
            <a:r>
              <a:rPr lang="en-US" sz="1900" dirty="0" smtClean="0"/>
              <a:t>Even if we could, it would take a year, during which time animals would have died, been born, emigrated, immigrated (Closed population – therefore 90 days)</a:t>
            </a:r>
          </a:p>
          <a:p>
            <a:r>
              <a:rPr lang="en-US" sz="1900" dirty="0" smtClean="0"/>
              <a:t>Spatially explicit mark-recapture allows us to estimate densities during a snapshot</a:t>
            </a:r>
          </a:p>
          <a:p>
            <a:r>
              <a:rPr lang="en-US" sz="1900" dirty="0" smtClean="0"/>
              <a:t>Most reliable form of counting – don’t trust any other numbers</a:t>
            </a:r>
          </a:p>
          <a:p>
            <a:r>
              <a:rPr lang="en-US" sz="1900" dirty="0" smtClean="0"/>
              <a:t>Can then correlate certain variables e.g. cheetahs and </a:t>
            </a:r>
            <a:r>
              <a:rPr lang="en-US" sz="1900" dirty="0" err="1" smtClean="0"/>
              <a:t>hyaenas</a:t>
            </a:r>
            <a:endParaRPr lang="en-US" sz="19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510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latin typeface="Garamond" panose="02020404030301010803" pitchFamily="18" charset="0"/>
              </a:rPr>
              <a:t>Lion/cheetah densities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How does SECR work?</a:t>
            </a:r>
          </a:p>
          <a:p>
            <a:pPr lvl="2" indent="-457200"/>
            <a:r>
              <a:rPr lang="en-GB" sz="1800" dirty="0" smtClean="0">
                <a:solidFill>
                  <a:prstClr val="black"/>
                </a:solidFill>
              </a:rPr>
              <a:t>A </a:t>
            </a:r>
            <a:r>
              <a:rPr lang="en-GB" sz="1800" dirty="0">
                <a:solidFill>
                  <a:prstClr val="black"/>
                </a:solidFill>
              </a:rPr>
              <a:t>method used to determine population size/density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solidFill>
                  <a:prstClr val="black"/>
                </a:solidFill>
              </a:rPr>
              <a:t>Why do we need to use it?</a:t>
            </a:r>
          </a:p>
          <a:p>
            <a:pPr lvl="2" indent="-457200"/>
            <a:r>
              <a:rPr lang="en-GB" sz="1800" dirty="0">
                <a:solidFill>
                  <a:prstClr val="black"/>
                </a:solidFill>
              </a:rPr>
              <a:t>Because it is not practical to count all individuals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solidFill>
                  <a:prstClr val="black"/>
                </a:solidFill>
              </a:rPr>
              <a:t>How does it work?</a:t>
            </a:r>
          </a:p>
          <a:p>
            <a:r>
              <a:rPr lang="en-GB" sz="1800" dirty="0">
                <a:solidFill>
                  <a:prstClr val="black"/>
                </a:solidFill>
              </a:rPr>
              <a:t>In it’s simplest form you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prstClr val="black"/>
                </a:solidFill>
              </a:rPr>
              <a:t>Capture </a:t>
            </a:r>
            <a:r>
              <a:rPr lang="en-GB" sz="1800" dirty="0">
                <a:solidFill>
                  <a:prstClr val="black"/>
                </a:solidFill>
              </a:rPr>
              <a:t>and mark individuals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prstClr val="black"/>
                </a:solidFill>
              </a:rPr>
              <a:t>Released back into the wild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prstClr val="black"/>
                </a:solidFill>
              </a:rPr>
              <a:t>Sample again and recapture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prstClr val="black"/>
                </a:solidFill>
              </a:rPr>
              <a:t>Population size estimated based on number of marked individuals caught again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205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prstClr val="black"/>
                </a:solidFill>
              </a:rPr>
              <a:t>•</a:t>
            </a:r>
            <a:r>
              <a:rPr lang="en-GB" sz="2800" dirty="0">
                <a:solidFill>
                  <a:srgbClr val="E31B23"/>
                </a:solidFill>
              </a:rPr>
              <a:t>•</a:t>
            </a:r>
            <a:r>
              <a:rPr lang="en-GB" sz="2800" dirty="0">
                <a:solidFill>
                  <a:prstClr val="black"/>
                </a:solidFill>
              </a:rPr>
              <a:t>•</a:t>
            </a: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prstClr val="black"/>
                </a:solidFill>
              </a:rPr>
              <a:t>How does this relate to what we are doing?</a:t>
            </a:r>
          </a:p>
          <a:p>
            <a:pPr marL="457200" indent="-457200">
              <a:buFont typeface="+mj-lt"/>
              <a:buAutoNum type="arabicPeriod"/>
            </a:pPr>
            <a:endParaRPr lang="en-GB" sz="2400" dirty="0" smtClean="0">
              <a:solidFill>
                <a:prstClr val="black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Capture and mark individuals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C00000"/>
                </a:solidFill>
              </a:rPr>
              <a:t>Take an individual ID photographs of all individuals seen on day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Released back into the wild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C00000"/>
                </a:solidFill>
              </a:rPr>
              <a:t>Drive off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Sample again and recapture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C00000"/>
                </a:solidFill>
              </a:rPr>
              <a:t>Go out again – take photos of all individuals seen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Population size estimated based on number of marked individuals caught again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C00000"/>
                </a:solidFill>
              </a:rPr>
              <a:t>How many have been recaptured?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solidFill>
                  <a:prstClr val="black"/>
                </a:solidFill>
                <a:latin typeface="Garamond" panose="02020404030301010803" pitchFamily="18" charset="0"/>
              </a:rPr>
              <a:t>Mark Recapture - fundamentals</a:t>
            </a:r>
          </a:p>
        </p:txBody>
      </p:sp>
    </p:spTree>
    <p:extLst>
      <p:ext uri="{BB962C8B-B14F-4D97-AF65-F5344CB8AC3E}">
        <p14:creationId xmlns:p14="http://schemas.microsoft.com/office/powerpoint/2010/main" val="143169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latin typeface="Garamond" panose="02020404030301010803" pitchFamily="18" charset="0"/>
              </a:rPr>
              <a:t>Lion/cheetah densities</a:t>
            </a:r>
          </a:p>
        </p:txBody>
      </p:sp>
      <p:pic>
        <p:nvPicPr>
          <p:cNvPr id="10" name="Recording #2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5856" y="1070956"/>
            <a:ext cx="4338032" cy="5599691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What we record?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82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latin typeface="Garamond" panose="02020404030301010803" pitchFamily="18" charset="0"/>
              </a:rPr>
              <a:t>Lion/cheetah densities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What we record</a:t>
            </a:r>
          </a:p>
          <a:p>
            <a:r>
              <a:rPr lang="en-US" sz="2600" dirty="0" smtClean="0"/>
              <a:t>Effort (GPS point every ten seconds)</a:t>
            </a:r>
          </a:p>
          <a:p>
            <a:r>
              <a:rPr lang="en-US" sz="2600" dirty="0" smtClean="0"/>
              <a:t>Lions and cheetahs – individual ID - SECR</a:t>
            </a:r>
          </a:p>
          <a:p>
            <a:r>
              <a:rPr lang="en-US" sz="2600" dirty="0"/>
              <a:t>All predators </a:t>
            </a:r>
          </a:p>
          <a:p>
            <a:r>
              <a:rPr lang="en-US" sz="2600" dirty="0" smtClean="0"/>
              <a:t>All vehicles</a:t>
            </a:r>
          </a:p>
          <a:p>
            <a:r>
              <a:rPr lang="en-US" sz="2600" dirty="0" smtClean="0"/>
              <a:t>All livestock</a:t>
            </a:r>
          </a:p>
          <a:p>
            <a:r>
              <a:rPr lang="en-US" sz="2600" dirty="0" smtClean="0"/>
              <a:t>All people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194219" y="1549251"/>
            <a:ext cx="2617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Densities  </a:t>
            </a:r>
            <a:endParaRPr lang="en-GB" sz="26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988298" y="2067965"/>
            <a:ext cx="311894" cy="5093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e 13"/>
          <p:cNvSpPr/>
          <p:nvPr/>
        </p:nvSpPr>
        <p:spPr>
          <a:xfrm>
            <a:off x="2627784" y="3174062"/>
            <a:ext cx="288032" cy="169509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C:\Users\Nic\Pictures\Mara\Hyaenas\Ron's plain den\DSC_16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4" y="2965450"/>
            <a:ext cx="2328183" cy="1546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Picture 3" descr="C:\Users\Nic\Documents\Kenya\Presentations\KWS\motorbik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315" y="4708354"/>
            <a:ext cx="240566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3" name="Picture 3" descr="C:\Users\Nic\Desktop\maasai-herdng-cattl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022238"/>
            <a:ext cx="2290770" cy="1636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5" name="Picture 4" descr="C:\Users\Nic\Pictures\Mara\Film\DSC_408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06" y="3550163"/>
            <a:ext cx="2006160" cy="3020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TextBox 8"/>
          <p:cNvSpPr txBox="1"/>
          <p:nvPr/>
        </p:nvSpPr>
        <p:spPr>
          <a:xfrm>
            <a:off x="2932249" y="3528647"/>
            <a:ext cx="1621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Relative spatial abundance</a:t>
            </a:r>
            <a:endParaRPr lang="en-GB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531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Density results – in prep.</a:t>
            </a:r>
            <a:endParaRPr lang="en-US" altLang="en-US" sz="3600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 smtClean="0"/>
              <a:t>Aug – Oct 2014</a:t>
            </a:r>
          </a:p>
          <a:p>
            <a:r>
              <a:rPr lang="en-GB" sz="2600" dirty="0" smtClean="0"/>
              <a:t>92 days of sampling</a:t>
            </a:r>
          </a:p>
          <a:p>
            <a:r>
              <a:rPr lang="en-GB" sz="2600" dirty="0" smtClean="0"/>
              <a:t>Effort = 8,397 km</a:t>
            </a:r>
          </a:p>
          <a:p>
            <a:r>
              <a:rPr lang="en-GB" sz="2600" dirty="0" smtClean="0"/>
              <a:t>Individual ID of all lions and cheetahs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841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26876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smtClean="0"/>
              <a:t>Spatial representation of effort August – October 2014 </a:t>
            </a: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Density results – in prep.</a:t>
            </a:r>
            <a:endParaRPr lang="en-US" altLang="en-US" sz="3600" b="1" dirty="0">
              <a:latin typeface="Garamond" panose="02020404030301010803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44" y="1813904"/>
            <a:ext cx="6611112" cy="4279392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77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Preliminary results - cheetahs</a:t>
            </a:r>
            <a:endParaRPr lang="en-US" altLang="en-US" sz="3600" b="1" dirty="0">
              <a:latin typeface="Garamond" panose="02020404030301010803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Lion density 15.15 / 100km2 &gt;1yr</a:t>
            </a:r>
          </a:p>
          <a:p>
            <a:r>
              <a:rPr lang="en-GB" sz="2800" dirty="0" smtClean="0"/>
              <a:t>Sex ratio = </a:t>
            </a:r>
            <a:r>
              <a:rPr lang="en-GB" sz="2800" dirty="0"/>
              <a:t>2.2♀:1♂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310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Preliminary results - lions</a:t>
            </a:r>
            <a:endParaRPr lang="en-US" altLang="en-US" sz="3600" b="1" dirty="0">
              <a:latin typeface="Garamond" panose="02020404030301010803" pitchFamily="18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37" y="1165479"/>
            <a:ext cx="7639661" cy="5400000"/>
          </a:xfrm>
        </p:spPr>
      </p:pic>
      <p:sp>
        <p:nvSpPr>
          <p:cNvPr id="2" name="Oval 1"/>
          <p:cNvSpPr/>
          <p:nvPr/>
        </p:nvSpPr>
        <p:spPr>
          <a:xfrm rot="1733209">
            <a:off x="4881976" y="2621190"/>
            <a:ext cx="648072" cy="115212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768016" y="2276872"/>
            <a:ext cx="1972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Mean pixel density 0.1 / 0.422km2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 rot="1733209">
            <a:off x="6499396" y="3040670"/>
            <a:ext cx="648072" cy="115212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 rot="5156827">
            <a:off x="4807535" y="1303294"/>
            <a:ext cx="648072" cy="115212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 rot="6860799">
            <a:off x="3611380" y="2332209"/>
            <a:ext cx="1777223" cy="42818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950270" y="4653136"/>
            <a:ext cx="2325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These 3 conservancies higher density than Reserve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781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9" grpId="0" animBg="1"/>
      <p:bldP spid="10" grpId="0" animBg="1"/>
      <p:bldP spid="11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The evolution of the Maasai Mara ecosystem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2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Preliminary results - lions</a:t>
            </a:r>
            <a:endParaRPr lang="en-US" altLang="en-US" sz="3600" b="1" dirty="0">
              <a:latin typeface="Garamond" panose="02020404030301010803" pitchFamily="18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37" y="1165479"/>
            <a:ext cx="7639661" cy="5400000"/>
          </a:xfrm>
        </p:spPr>
      </p:pic>
      <p:sp>
        <p:nvSpPr>
          <p:cNvPr id="5" name="TextBox 4"/>
          <p:cNvSpPr txBox="1"/>
          <p:nvPr/>
        </p:nvSpPr>
        <p:spPr>
          <a:xfrm>
            <a:off x="950270" y="4835361"/>
            <a:ext cx="2325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Mean pixel density Conservancies – 0.074</a:t>
            </a:r>
          </a:p>
          <a:p>
            <a:r>
              <a:rPr lang="en-GB" dirty="0" smtClean="0"/>
              <a:t>Reserve – 0.062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 rot="6860799">
            <a:off x="3611380" y="2332209"/>
            <a:ext cx="1777223" cy="42818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 rot="6860799">
            <a:off x="4638222" y="607642"/>
            <a:ext cx="2001367" cy="42818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41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0826" y="1165479"/>
            <a:ext cx="7637484" cy="5400000"/>
          </a:xfr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Next steps – pixel specific densities related to other variables</a:t>
            </a:r>
            <a:endParaRPr lang="en-US" altLang="en-US" sz="3600" b="1" dirty="0">
              <a:latin typeface="Garamond" panose="020204040303010108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62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0826" y="1165479"/>
            <a:ext cx="7637484" cy="5400000"/>
          </a:xfr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Next steps – pixel specific densities related to other variables</a:t>
            </a:r>
            <a:endParaRPr lang="en-US" altLang="en-US" sz="3600" b="1" dirty="0">
              <a:latin typeface="Garamond" panose="020204040303010108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909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Next steps – pixel specific densities related to other variables</a:t>
            </a:r>
            <a:endParaRPr lang="en-US" altLang="en-US" sz="3600" b="1" dirty="0">
              <a:latin typeface="Garamond" panose="02020404030301010803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0826" y="1165479"/>
            <a:ext cx="7637484" cy="54000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424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052736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 smtClean="0"/>
              <a:t>Livestock abundance</a:t>
            </a:r>
            <a:endParaRPr lang="en-US" sz="2400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" t="3814" r="1589" b="7089"/>
          <a:stretch/>
        </p:blipFill>
        <p:spPr>
          <a:xfrm>
            <a:off x="791213" y="1517474"/>
            <a:ext cx="7571184" cy="4988073"/>
          </a:xfr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Next steps – pixel specific densities related to other variables</a:t>
            </a:r>
            <a:endParaRPr lang="en-US" altLang="en-US" sz="3600" b="1" dirty="0">
              <a:latin typeface="Garamond" panose="020204040303010108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6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Next steps – pixel specific densities related to other variables</a:t>
            </a:r>
            <a:endParaRPr lang="en-US" altLang="en-US" sz="3600" b="1" dirty="0">
              <a:latin typeface="Garamond" panose="02020404030301010803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smtClean="0"/>
              <a:t>Going forwards</a:t>
            </a:r>
          </a:p>
          <a:p>
            <a:r>
              <a:rPr lang="en-GB" sz="2600" dirty="0" smtClean="0"/>
              <a:t>Survival per demographic</a:t>
            </a:r>
          </a:p>
          <a:p>
            <a:r>
              <a:rPr lang="en-GB" sz="2600" dirty="0" smtClean="0"/>
              <a:t>Accurate monitoring of the population per demographic</a:t>
            </a:r>
            <a:endParaRPr lang="en-GB" sz="2600" dirty="0"/>
          </a:p>
        </p:txBody>
      </p:sp>
      <p:sp>
        <p:nvSpPr>
          <p:cNvPr id="6" name="object 99"/>
          <p:cNvSpPr/>
          <p:nvPr/>
        </p:nvSpPr>
        <p:spPr>
          <a:xfrm>
            <a:off x="1257596" y="3664180"/>
            <a:ext cx="6638417" cy="2867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8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268760"/>
            <a:ext cx="8229600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Three core objectives of the projects</a:t>
            </a:r>
          </a:p>
          <a:p>
            <a:r>
              <a:rPr lang="en-US" sz="2800" dirty="0"/>
              <a:t>	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 smtClean="0"/>
              <a:t>Establish lion/cheetah densities and trends over time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Identify threats to lions/cheetahs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Identify and implement solutions to these threats</a:t>
            </a:r>
            <a:endParaRPr lang="en-GB" sz="2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Objective and focus areas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715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268760"/>
            <a:ext cx="8229600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Three core objectives of the projects</a:t>
            </a:r>
          </a:p>
          <a:p>
            <a:r>
              <a:rPr lang="en-US" sz="2800" dirty="0"/>
              <a:t>	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Establish lion/cheetah densities and trends over time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600" b="1" dirty="0" smtClean="0"/>
              <a:t>Identify threats to lions/cheetahs</a:t>
            </a:r>
          </a:p>
          <a:p>
            <a:pPr marL="514350" indent="-514350">
              <a:buFont typeface="+mj-lt"/>
              <a:buAutoNum type="arabicPeriod"/>
            </a:pPr>
            <a:endParaRPr lang="en-US" sz="2600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600" b="1" dirty="0" smtClean="0"/>
              <a:t>Identify and implement solutions to these threats</a:t>
            </a:r>
            <a:endParaRPr lang="en-GB" sz="26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Objective and focus areas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338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Threats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68760"/>
            <a:ext cx="82296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Objectives</a:t>
            </a:r>
          </a:p>
          <a:p>
            <a:r>
              <a:rPr lang="en-US" dirty="0" smtClean="0"/>
              <a:t>Establish what threats may be impacting lion/cheetah </a:t>
            </a:r>
            <a:r>
              <a:rPr lang="en-US" b="1" dirty="0" smtClean="0"/>
              <a:t>populations (not individuals)</a:t>
            </a:r>
          </a:p>
          <a:p>
            <a:endParaRPr lang="en-US" dirty="0"/>
          </a:p>
          <a:p>
            <a:r>
              <a:rPr lang="en-US" sz="2000" b="1" dirty="0" smtClean="0"/>
              <a:t>Outputs</a:t>
            </a:r>
          </a:p>
          <a:p>
            <a:r>
              <a:rPr lang="en-US" dirty="0" smtClean="0"/>
              <a:t>According to threat</a:t>
            </a:r>
          </a:p>
          <a:p>
            <a:endParaRPr lang="en-US" dirty="0"/>
          </a:p>
          <a:p>
            <a:r>
              <a:rPr lang="en-US" sz="2000" b="1" dirty="0" err="1" smtClean="0"/>
              <a:t>Workplan</a:t>
            </a: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Connectivity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Livestock grazing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HWC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Depleting prey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Habitat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tress</a:t>
            </a:r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676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Threats - Disease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66800"/>
            <a:ext cx="8229600" cy="598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Objectives</a:t>
            </a:r>
          </a:p>
          <a:p>
            <a:r>
              <a:rPr lang="en-US" sz="1600" dirty="0" smtClean="0"/>
              <a:t>Identify health status of lions/cheetahs</a:t>
            </a:r>
          </a:p>
          <a:p>
            <a:r>
              <a:rPr lang="en-US" sz="1600" dirty="0" smtClean="0"/>
              <a:t>Identify diseases present in lions/cheetahs</a:t>
            </a:r>
          </a:p>
          <a:p>
            <a:r>
              <a:rPr lang="en-US" sz="1600" dirty="0" smtClean="0"/>
              <a:t>Identify diseases of potential concern to lions/cheetahs</a:t>
            </a:r>
          </a:p>
          <a:p>
            <a:r>
              <a:rPr lang="en-US" sz="1600" dirty="0" smtClean="0"/>
              <a:t>Quantify impacts of disease on the population</a:t>
            </a:r>
          </a:p>
          <a:p>
            <a:r>
              <a:rPr lang="en-US" sz="1600" dirty="0" smtClean="0"/>
              <a:t>Establish protocols to deal with potential epidemics</a:t>
            </a:r>
          </a:p>
          <a:p>
            <a:r>
              <a:rPr lang="en-US" sz="1600" dirty="0" smtClean="0"/>
              <a:t>Establish transmission routes of diseases</a:t>
            </a:r>
          </a:p>
          <a:p>
            <a:endParaRPr lang="en-US" sz="600" dirty="0"/>
          </a:p>
          <a:p>
            <a:r>
              <a:rPr lang="en-US" b="1" dirty="0" smtClean="0"/>
              <a:t>Outputs/papers</a:t>
            </a:r>
            <a:endParaRPr lang="en-US" sz="2000" b="1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Case studies of outbreaks (e.g. mange or sick lion cubs in MNC)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Overall study of health status of lions/cheetahs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Diseases of concern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Transmission of disease</a:t>
            </a:r>
          </a:p>
          <a:p>
            <a:pPr marL="342900" indent="-342900">
              <a:buAutoNum type="arabicPeriod"/>
            </a:pPr>
            <a:endParaRPr lang="en-US" sz="500" dirty="0" smtClean="0"/>
          </a:p>
          <a:p>
            <a:r>
              <a:rPr lang="en-US" b="1" dirty="0" smtClean="0"/>
              <a:t>Management implications</a:t>
            </a:r>
            <a:endParaRPr lang="en-US" dirty="0" smtClean="0"/>
          </a:p>
          <a:p>
            <a:r>
              <a:rPr lang="en-US" sz="1600" dirty="0" smtClean="0"/>
              <a:t>Management policy for limiting spread of disease</a:t>
            </a:r>
          </a:p>
          <a:p>
            <a:endParaRPr lang="en-US" sz="600" dirty="0"/>
          </a:p>
          <a:p>
            <a:r>
              <a:rPr lang="en-US" b="1" dirty="0" err="1" smtClean="0"/>
              <a:t>Workplan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Blood samples during </a:t>
            </a:r>
            <a:r>
              <a:rPr lang="en-US" sz="1600" b="1" dirty="0" smtClean="0"/>
              <a:t>ALL</a:t>
            </a:r>
            <a:r>
              <a:rPr lang="en-US" sz="1600" dirty="0" smtClean="0"/>
              <a:t> lion/cheetah </a:t>
            </a:r>
            <a:r>
              <a:rPr lang="en-US" sz="1600" dirty="0" err="1" smtClean="0"/>
              <a:t>immobilisations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Necropsies </a:t>
            </a:r>
            <a:r>
              <a:rPr lang="en-US" sz="1600" dirty="0" smtClean="0"/>
              <a:t>of all dead lions/cheetahs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KWS/SI/KWT collaboration with BAND funding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All samples go to </a:t>
            </a:r>
            <a:r>
              <a:rPr lang="en-US" sz="1600" dirty="0" smtClean="0"/>
              <a:t>KWS </a:t>
            </a:r>
            <a:r>
              <a:rPr lang="en-US" sz="1600" dirty="0" smtClean="0"/>
              <a:t>labs, and if possible, exported where necessary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012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The evolution of the Maasai Mara ecosystem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60232" y="620989"/>
            <a:ext cx="222738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Maasai Mara National Reserve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1,050km2</a:t>
            </a:r>
          </a:p>
          <a:p>
            <a:r>
              <a:rPr lang="en-GB" dirty="0" err="1" smtClean="0">
                <a:solidFill>
                  <a:schemeClr val="bg1"/>
                </a:solidFill>
              </a:rPr>
              <a:t>Narok</a:t>
            </a:r>
            <a:r>
              <a:rPr lang="en-GB" dirty="0" smtClean="0">
                <a:solidFill>
                  <a:schemeClr val="bg1"/>
                </a:solidFill>
              </a:rPr>
              <a:t> County Council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32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Threats - Genetics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68760"/>
            <a:ext cx="8229600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Objectives</a:t>
            </a:r>
          </a:p>
          <a:p>
            <a:r>
              <a:rPr lang="en-US" sz="1600" dirty="0" smtClean="0"/>
              <a:t>Assess genetic integrity of lions/cheetahs</a:t>
            </a:r>
          </a:p>
          <a:p>
            <a:endParaRPr lang="en-US" sz="1200" dirty="0"/>
          </a:p>
          <a:p>
            <a:r>
              <a:rPr lang="en-US" sz="2000" b="1" dirty="0" smtClean="0"/>
              <a:t>Outputs/papers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Effective population size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Genetic diversity 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Lineage 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Landscape genetics (connectivity)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Dispersal distances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Susceptibility to diseases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Dispersal patterns (who goes where and with whom?)</a:t>
            </a:r>
          </a:p>
          <a:p>
            <a:endParaRPr lang="en-US" sz="1100" dirty="0" smtClean="0"/>
          </a:p>
          <a:p>
            <a:r>
              <a:rPr lang="en-US" sz="2000" b="1" dirty="0" smtClean="0"/>
              <a:t>Management implications </a:t>
            </a:r>
          </a:p>
          <a:p>
            <a:r>
              <a:rPr lang="en-US" sz="1600" dirty="0" smtClean="0"/>
              <a:t>Report on </a:t>
            </a:r>
            <a:r>
              <a:rPr lang="en-US" sz="1600" dirty="0"/>
              <a:t>connectivity </a:t>
            </a:r>
            <a:r>
              <a:rPr lang="en-US" sz="1600" dirty="0" smtClean="0"/>
              <a:t>and genetic integrity (describing social ecology)</a:t>
            </a:r>
          </a:p>
          <a:p>
            <a:endParaRPr lang="en-US" sz="1200" dirty="0"/>
          </a:p>
          <a:p>
            <a:r>
              <a:rPr lang="en-US" sz="2000" b="1" dirty="0" err="1" smtClean="0"/>
              <a:t>Workplan</a:t>
            </a: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Biopsy samples (June/July)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Blood samples during </a:t>
            </a:r>
            <a:r>
              <a:rPr lang="en-US" sz="1600" b="1" dirty="0"/>
              <a:t>ALL</a:t>
            </a:r>
            <a:r>
              <a:rPr lang="en-US" sz="1600" dirty="0"/>
              <a:t> lion/cheetah </a:t>
            </a:r>
            <a:r>
              <a:rPr lang="en-US" sz="1600" dirty="0" err="1"/>
              <a:t>immobilisations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Necropsies </a:t>
            </a:r>
            <a:r>
              <a:rPr lang="en-US" sz="1600" dirty="0"/>
              <a:t>of all dead lions/cheetahs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Collection of fecal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318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Threats – Stress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68760"/>
            <a:ext cx="82296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Objectives</a:t>
            </a:r>
          </a:p>
          <a:p>
            <a:r>
              <a:rPr lang="en-US" sz="1600" dirty="0" smtClean="0"/>
              <a:t>Explore whether cheetahs (maybe lions) are experiencing stress</a:t>
            </a:r>
          </a:p>
          <a:p>
            <a:r>
              <a:rPr lang="en-US" sz="1600" dirty="0" smtClean="0"/>
              <a:t>Explore the implications of such stress</a:t>
            </a:r>
          </a:p>
          <a:p>
            <a:endParaRPr lang="en-US" dirty="0"/>
          </a:p>
          <a:p>
            <a:r>
              <a:rPr lang="en-US" sz="2000" b="1" dirty="0" smtClean="0"/>
              <a:t>Outputs/papers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Stress levels according to tourism, livestock and different areas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Are stressed animals more likely to suffer from disease?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Is there a reproductive link?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Are there survival (longevity) implications?</a:t>
            </a:r>
          </a:p>
          <a:p>
            <a:endParaRPr lang="en-US" dirty="0" smtClean="0"/>
          </a:p>
          <a:p>
            <a:r>
              <a:rPr lang="en-US" sz="2000" b="1" dirty="0" smtClean="0"/>
              <a:t>Management implications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Best practices for tourism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Best practices for livestock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Changes to certain areas that are important to movement (e.g. settlements)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sz="2000" b="1" dirty="0" err="1" smtClean="0"/>
              <a:t>Workplan</a:t>
            </a: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Collection of fecal samples (collars)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Collection of observational data to link to stress (collars)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Collection of location data to link to stress (collars)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884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Threats - Connectivity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68760"/>
            <a:ext cx="82296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Objectives</a:t>
            </a:r>
          </a:p>
          <a:p>
            <a:r>
              <a:rPr lang="en-US" dirty="0" smtClean="0"/>
              <a:t>Assess levels of connectivity from the Mara to other sub-populations</a:t>
            </a:r>
          </a:p>
          <a:p>
            <a:endParaRPr lang="en-US" dirty="0"/>
          </a:p>
          <a:p>
            <a:r>
              <a:rPr lang="en-US" sz="2000" b="1" dirty="0" smtClean="0"/>
              <a:t>Outputs/papers</a:t>
            </a:r>
          </a:p>
          <a:p>
            <a:pPr marL="342900" indent="-342900">
              <a:buAutoNum type="arabicPeriod"/>
            </a:pPr>
            <a:r>
              <a:rPr lang="en-US" dirty="0" smtClean="0"/>
              <a:t>Current levels of connectivity</a:t>
            </a:r>
          </a:p>
          <a:p>
            <a:pPr marL="342900" indent="-342900">
              <a:buAutoNum type="arabicPeriod"/>
            </a:pPr>
            <a:r>
              <a:rPr lang="en-US" dirty="0" smtClean="0"/>
              <a:t>Identification of potential corridors</a:t>
            </a:r>
          </a:p>
          <a:p>
            <a:pPr marL="342900" indent="-342900">
              <a:buAutoNum type="arabicPeriod"/>
            </a:pPr>
            <a:r>
              <a:rPr lang="en-US" dirty="0" smtClean="0"/>
              <a:t>Exploration of genetic impacts on connectivity</a:t>
            </a:r>
          </a:p>
          <a:p>
            <a:pPr marL="342900" indent="-342900">
              <a:buAutoNum type="arabicPeriod"/>
            </a:pPr>
            <a:r>
              <a:rPr lang="en-US" dirty="0" smtClean="0"/>
              <a:t>Simulate scenarios of </a:t>
            </a:r>
            <a:r>
              <a:rPr lang="en-US" dirty="0" err="1" smtClean="0"/>
              <a:t>landuse</a:t>
            </a:r>
            <a:r>
              <a:rPr lang="en-US" dirty="0" smtClean="0"/>
              <a:t> change to explore impacts of e.g. fencing</a:t>
            </a:r>
          </a:p>
          <a:p>
            <a:endParaRPr lang="en-US" sz="1600" dirty="0" smtClean="0"/>
          </a:p>
          <a:p>
            <a:r>
              <a:rPr lang="en-US" sz="2000" b="1" dirty="0" smtClean="0"/>
              <a:t>Management implications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Which area of land is most important to protect for e.g. corridors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Identify ways of improving connectivity (e.g. fences)</a:t>
            </a:r>
          </a:p>
          <a:p>
            <a:endParaRPr lang="en-US" dirty="0"/>
          </a:p>
          <a:p>
            <a:r>
              <a:rPr lang="en-US" sz="2000" b="1" dirty="0" err="1" smtClean="0"/>
              <a:t>Workplan</a:t>
            </a: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102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Threats - Connectivity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14" y="1097543"/>
            <a:ext cx="5584308" cy="56073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000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Threats - Connectivity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51" y="1026031"/>
            <a:ext cx="4253949" cy="5586780"/>
          </a:xfrm>
        </p:spPr>
      </p:pic>
      <p:pic>
        <p:nvPicPr>
          <p:cNvPr id="9" name="Picture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6682" y="1144209"/>
            <a:ext cx="1578610" cy="133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200" y="1144209"/>
            <a:ext cx="1557338" cy="1314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59628" y="1159498"/>
            <a:ext cx="1350672" cy="1266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608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Threats - Connectivity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68760"/>
            <a:ext cx="82296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Objectives</a:t>
            </a:r>
          </a:p>
          <a:p>
            <a:r>
              <a:rPr lang="en-US" dirty="0" smtClean="0"/>
              <a:t>Assess levels of connectivity from the Mara to other sub-populations</a:t>
            </a:r>
          </a:p>
          <a:p>
            <a:endParaRPr lang="en-US" dirty="0"/>
          </a:p>
          <a:p>
            <a:r>
              <a:rPr lang="en-US" sz="2000" b="1" dirty="0" smtClean="0"/>
              <a:t>Outputs/papers</a:t>
            </a:r>
          </a:p>
          <a:p>
            <a:pPr marL="342900" indent="-342900">
              <a:buAutoNum type="arabicPeriod"/>
            </a:pPr>
            <a:r>
              <a:rPr lang="en-US" dirty="0" smtClean="0"/>
              <a:t>Current levels of connectivity</a:t>
            </a:r>
          </a:p>
          <a:p>
            <a:pPr marL="342900" indent="-342900">
              <a:buAutoNum type="arabicPeriod"/>
            </a:pPr>
            <a:r>
              <a:rPr lang="en-US" dirty="0" smtClean="0"/>
              <a:t>Identification of potential corridors</a:t>
            </a:r>
          </a:p>
          <a:p>
            <a:pPr marL="342900" indent="-342900">
              <a:buAutoNum type="arabicPeriod"/>
            </a:pPr>
            <a:r>
              <a:rPr lang="en-US" dirty="0" smtClean="0"/>
              <a:t>Exploration of genetic impacts on connectivity</a:t>
            </a:r>
          </a:p>
          <a:p>
            <a:pPr marL="342900" indent="-342900">
              <a:buAutoNum type="arabicPeriod"/>
            </a:pPr>
            <a:r>
              <a:rPr lang="en-US" dirty="0" smtClean="0"/>
              <a:t>Simulate scenarios of </a:t>
            </a:r>
            <a:r>
              <a:rPr lang="en-US" dirty="0" err="1" smtClean="0"/>
              <a:t>landuse</a:t>
            </a:r>
            <a:r>
              <a:rPr lang="en-US" dirty="0" smtClean="0"/>
              <a:t> change to explore impacts of e.g. fencing</a:t>
            </a:r>
          </a:p>
          <a:p>
            <a:endParaRPr lang="en-US" sz="1600" dirty="0" smtClean="0"/>
          </a:p>
          <a:p>
            <a:r>
              <a:rPr lang="en-US" sz="2000" b="1" dirty="0" smtClean="0"/>
              <a:t>Management implications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Which area of land is most important to protect for e.g. corridors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Identify ways of improving connectivity (e.g. fences)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Implications of HWC with increased connectivity</a:t>
            </a:r>
          </a:p>
          <a:p>
            <a:endParaRPr lang="en-US" dirty="0"/>
          </a:p>
          <a:p>
            <a:r>
              <a:rPr lang="en-US" sz="2000" b="1" dirty="0" err="1" smtClean="0"/>
              <a:t>Workplan</a:t>
            </a: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Deployment of collars on sub-adult male lions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Deployment of collars on female cheetahs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Aquiring</a:t>
            </a:r>
            <a:r>
              <a:rPr lang="en-US" dirty="0" smtClean="0"/>
              <a:t> of spatial layers (e.g. fencing, habitat map, settlement map) to test scenarios</a:t>
            </a:r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856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Threats – Human-wildlife conflict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68760"/>
            <a:ext cx="82296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Objectives</a:t>
            </a:r>
          </a:p>
          <a:p>
            <a:r>
              <a:rPr lang="en-US" sz="1600" dirty="0" smtClean="0"/>
              <a:t>Assess the impacts of HWC on the lion/cheetah population</a:t>
            </a:r>
          </a:p>
          <a:p>
            <a:endParaRPr lang="en-US" sz="600" dirty="0"/>
          </a:p>
          <a:p>
            <a:r>
              <a:rPr lang="en-US" sz="2000" b="1" dirty="0" smtClean="0"/>
              <a:t>Outputs/papers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What are people’s perceptions towards lions/cheetahs?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What are the problems that people face and that lions face</a:t>
            </a:r>
          </a:p>
          <a:p>
            <a:pPr lvl="1"/>
            <a:r>
              <a:rPr lang="en-US" sz="1600" dirty="0"/>
              <a:t>-</a:t>
            </a:r>
            <a:r>
              <a:rPr lang="en-US" sz="1600" dirty="0" smtClean="0"/>
              <a:t> Under what circumstances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What are the solutions that the community want?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Are they effective?</a:t>
            </a:r>
          </a:p>
          <a:p>
            <a:pPr marL="742950" lvl="1" indent="-285750">
              <a:buFontTx/>
              <a:buChar char="-"/>
            </a:pPr>
            <a:endParaRPr lang="en-US" sz="500" dirty="0" smtClean="0"/>
          </a:p>
          <a:p>
            <a:r>
              <a:rPr lang="en-US" sz="2000" b="1" dirty="0" smtClean="0"/>
              <a:t>Management implications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What is the level of HWC conflict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At current levels, what is the impact on the lion/cheetah population?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What demographic is most affected?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Where are the main problem areas (hotspots)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What situation is causing the most problems (e.g. MMNR, conservancies, 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What solutions are applicable to the Mara?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600" dirty="0"/>
          </a:p>
          <a:p>
            <a:r>
              <a:rPr lang="en-US" sz="2000" b="1" dirty="0" err="1" smtClean="0"/>
              <a:t>Workplan</a:t>
            </a: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Film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Questionnaire survey (to be repeated)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Conflict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Genetic analysis of diet to determine prevalence of livestock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020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Threats – Prey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68760"/>
            <a:ext cx="8229600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Objectives</a:t>
            </a:r>
          </a:p>
          <a:p>
            <a:r>
              <a:rPr lang="en-US" sz="1600" dirty="0" smtClean="0"/>
              <a:t>Monitor trends in prey populations and assess impacts of fluctuations on lion/cheetah populations</a:t>
            </a:r>
          </a:p>
          <a:p>
            <a:endParaRPr lang="en-US" dirty="0"/>
          </a:p>
          <a:p>
            <a:r>
              <a:rPr lang="en-US" sz="2000" b="1" dirty="0" smtClean="0"/>
              <a:t>Outputs/papers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Trends over time in prey populations</a:t>
            </a:r>
          </a:p>
          <a:p>
            <a:pPr lvl="1"/>
            <a:r>
              <a:rPr lang="en-US" sz="1600" dirty="0" smtClean="0"/>
              <a:t>- Migration vs non migration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Spatial aggregation of prey and lions/cheetahs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Implications for lion/cheetah ecology and populations</a:t>
            </a:r>
          </a:p>
          <a:p>
            <a:endParaRPr lang="en-US" dirty="0" smtClean="0"/>
          </a:p>
          <a:p>
            <a:r>
              <a:rPr lang="en-US" b="1" dirty="0"/>
              <a:t>Management implications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Fluctuations in prey will have major impacts on lions/cheetahs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Recommendations for livestock grazing and its impacts on natural prey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Is the migration declining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Focus on e.g. </a:t>
            </a:r>
            <a:r>
              <a:rPr lang="en-US" dirty="0" err="1" smtClean="0"/>
              <a:t>Loita</a:t>
            </a:r>
            <a:r>
              <a:rPr lang="en-US" dirty="0" smtClean="0"/>
              <a:t> migration?</a:t>
            </a:r>
            <a:endParaRPr lang="en-US" dirty="0"/>
          </a:p>
          <a:p>
            <a:endParaRPr lang="en-US" dirty="0"/>
          </a:p>
          <a:p>
            <a:r>
              <a:rPr lang="en-US" sz="2000" b="1" dirty="0" err="1" smtClean="0"/>
              <a:t>Workplan</a:t>
            </a: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Prey surveys conjointly with lion/cheetah monitoring?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DRSRS?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506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Threats – Fire/Livestock grazing practices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68760"/>
            <a:ext cx="82296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Objectives</a:t>
            </a:r>
          </a:p>
          <a:p>
            <a:r>
              <a:rPr lang="en-US" dirty="0" smtClean="0"/>
              <a:t>Explore impacts of current and potential management practices on lion/cheetah populations</a:t>
            </a:r>
          </a:p>
          <a:p>
            <a:endParaRPr lang="en-US" dirty="0"/>
          </a:p>
          <a:p>
            <a:r>
              <a:rPr lang="en-US" sz="2000" b="1" dirty="0" smtClean="0"/>
              <a:t>Outputs/papers</a:t>
            </a:r>
          </a:p>
          <a:p>
            <a:pPr marL="342900" indent="-342900">
              <a:buAutoNum type="arabicPeriod"/>
            </a:pPr>
            <a:r>
              <a:rPr lang="en-US" dirty="0" smtClean="0"/>
              <a:t>Towards an integrated ecosystem of livestock and wildlife</a:t>
            </a:r>
          </a:p>
          <a:p>
            <a:pPr marL="342900" indent="-342900">
              <a:buAutoNum type="arabicPeriod"/>
            </a:pPr>
            <a:r>
              <a:rPr lang="en-US" dirty="0" smtClean="0"/>
              <a:t>Impacts of livestock on lion/cheetah behavior (tourism angle)</a:t>
            </a:r>
          </a:p>
          <a:p>
            <a:pPr marL="342900" indent="-342900">
              <a:buAutoNum type="arabicPeriod"/>
            </a:pPr>
            <a:r>
              <a:rPr lang="en-US" dirty="0" smtClean="0"/>
              <a:t>Impacts of controlled burning on lions/cheetahs</a:t>
            </a:r>
          </a:p>
          <a:p>
            <a:endParaRPr lang="en-US" dirty="0" smtClean="0"/>
          </a:p>
          <a:p>
            <a:r>
              <a:rPr lang="en-US" sz="2000" b="1" dirty="0"/>
              <a:t>Management implications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Report on best practices of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Disease spread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Impacts on prey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Impacts on lions/cheetahs</a:t>
            </a:r>
            <a:endParaRPr lang="en-US" dirty="0"/>
          </a:p>
          <a:p>
            <a:endParaRPr lang="en-US" dirty="0"/>
          </a:p>
          <a:p>
            <a:r>
              <a:rPr lang="en-US" sz="2000" b="1" dirty="0" err="1" smtClean="0"/>
              <a:t>Workplan</a:t>
            </a: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Discuss and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028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Threats – Habitat loss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68760"/>
            <a:ext cx="8229600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Objectives</a:t>
            </a:r>
          </a:p>
          <a:p>
            <a:r>
              <a:rPr lang="en-US" dirty="0" smtClean="0"/>
              <a:t>Explore whether potential habitat loss (areas outside conservancies and habitats within PAs) is impacting the lion/cheetah population</a:t>
            </a:r>
          </a:p>
          <a:p>
            <a:endParaRPr lang="en-US" dirty="0"/>
          </a:p>
          <a:p>
            <a:r>
              <a:rPr lang="en-US" sz="2000" b="1" dirty="0" smtClean="0"/>
              <a:t>Outputs/papers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impacts of habitat loss on wild prey and free ranging lions/cheetahs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impacts of a changing habitat on lions/cheetahs</a:t>
            </a:r>
          </a:p>
          <a:p>
            <a:endParaRPr lang="en-US" dirty="0" smtClean="0"/>
          </a:p>
          <a:p>
            <a:r>
              <a:rPr lang="en-US" sz="2000" b="1" dirty="0"/>
              <a:t>Management implications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importance of maintaining current conservancies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importance of protecting lands outside of current conservancies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terms of resident animals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terms of movement routes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importance of maintaining habitats</a:t>
            </a:r>
          </a:p>
          <a:p>
            <a:endParaRPr lang="en-US" dirty="0"/>
          </a:p>
          <a:p>
            <a:r>
              <a:rPr lang="en-US" sz="2000" b="1" dirty="0" err="1" smtClean="0"/>
              <a:t>Workplan</a:t>
            </a: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Habitat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Fencing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Discuss and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125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The evolution of the Maasai Mara ecosystem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0232" y="620989"/>
            <a:ext cx="22273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Group Ranches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Communally owned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09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Threats – Interventions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68760"/>
            <a:ext cx="822960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Objectives</a:t>
            </a:r>
          </a:p>
          <a:p>
            <a:r>
              <a:rPr lang="en-US" dirty="0" smtClean="0"/>
              <a:t>Explore the impacts of interventions (treatment, supplemental feeding and tourist intervention) on lions/cheetahs</a:t>
            </a:r>
          </a:p>
          <a:p>
            <a:endParaRPr lang="en-US" dirty="0"/>
          </a:p>
          <a:p>
            <a:r>
              <a:rPr lang="en-US" sz="2000" b="1" dirty="0" smtClean="0"/>
              <a:t>Outputs/papers</a:t>
            </a:r>
          </a:p>
          <a:p>
            <a:pPr marL="342900" indent="-342900">
              <a:buAutoNum type="arabicPeriod"/>
            </a:pPr>
            <a:r>
              <a:rPr lang="en-US" dirty="0" smtClean="0"/>
              <a:t>Do do-gooders do good?</a:t>
            </a:r>
          </a:p>
          <a:p>
            <a:endParaRPr lang="en-US" dirty="0" smtClean="0"/>
          </a:p>
          <a:p>
            <a:r>
              <a:rPr lang="en-US" sz="2000" b="1" dirty="0"/>
              <a:t>Management implications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Increased survival of adult females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Increased tenure of adult 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Increased cub survival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increased </a:t>
            </a:r>
            <a:r>
              <a:rPr lang="en-US" dirty="0"/>
              <a:t>sub-adults = increased dispersers </a:t>
            </a:r>
            <a:r>
              <a:rPr lang="en-US" dirty="0" smtClean="0"/>
              <a:t>with nowhere to 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= </a:t>
            </a:r>
            <a:r>
              <a:rPr lang="en-US" dirty="0"/>
              <a:t>increased conflict?</a:t>
            </a:r>
            <a:endParaRPr lang="en-US" dirty="0" smtClean="0"/>
          </a:p>
          <a:p>
            <a:endParaRPr lang="en-US" dirty="0"/>
          </a:p>
          <a:p>
            <a:r>
              <a:rPr lang="en-US" sz="2000" b="1" dirty="0" err="1" smtClean="0"/>
              <a:t>Workplan</a:t>
            </a: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Mainly through simulation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Records of interventions (treatments, but no records of feeding or tourist interventions)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448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Threats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68760"/>
            <a:ext cx="82296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Objectives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Establish what threats may be impacting lion/cheetah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populations (not individuals)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Outputs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According to threat</a:t>
            </a:r>
          </a:p>
          <a:p>
            <a:endParaRPr lang="en-US" dirty="0"/>
          </a:p>
          <a:p>
            <a:r>
              <a:rPr lang="en-US" sz="2000" b="1" dirty="0" err="1" smtClean="0"/>
              <a:t>Workplan</a:t>
            </a:r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Connectivity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Livestock grazing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HWC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Depleting prey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Habitat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tress</a:t>
            </a:r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979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How it all links together?</a:t>
            </a:r>
          </a:p>
        </p:txBody>
      </p:sp>
      <p:sp>
        <p:nvSpPr>
          <p:cNvPr id="5" name="Oval 4"/>
          <p:cNvSpPr/>
          <p:nvPr/>
        </p:nvSpPr>
        <p:spPr>
          <a:xfrm>
            <a:off x="3700505" y="1261520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Population monitoring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1423749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Disease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685800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Genetics</a:t>
            </a:r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1423749" y="4589674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Stress</a:t>
            </a:r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3693268" y="558454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HWC</a:t>
            </a:r>
            <a:endParaRPr lang="en-GB" dirty="0"/>
          </a:p>
        </p:txBody>
      </p:sp>
      <p:sp>
        <p:nvSpPr>
          <p:cNvPr id="14" name="Oval 13"/>
          <p:cNvSpPr/>
          <p:nvPr/>
        </p:nvSpPr>
        <p:spPr>
          <a:xfrm>
            <a:off x="5791200" y="4589673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Prey</a:t>
            </a:r>
            <a:endParaRPr lang="en-GB" dirty="0"/>
          </a:p>
        </p:txBody>
      </p:sp>
      <p:sp>
        <p:nvSpPr>
          <p:cNvPr id="15" name="Oval 14"/>
          <p:cNvSpPr/>
          <p:nvPr/>
        </p:nvSpPr>
        <p:spPr>
          <a:xfrm>
            <a:off x="5791200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Interventions</a:t>
            </a:r>
            <a:endParaRPr lang="en-GB" b="1" dirty="0"/>
          </a:p>
        </p:txBody>
      </p:sp>
      <p:sp>
        <p:nvSpPr>
          <p:cNvPr id="16" name="Oval 15"/>
          <p:cNvSpPr/>
          <p:nvPr/>
        </p:nvSpPr>
        <p:spPr>
          <a:xfrm>
            <a:off x="6750022" y="3284522"/>
            <a:ext cx="1782417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Connectivity</a:t>
            </a:r>
            <a:endParaRPr lang="en-GB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72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How it all links together?</a:t>
            </a:r>
          </a:p>
        </p:txBody>
      </p:sp>
      <p:sp>
        <p:nvSpPr>
          <p:cNvPr id="5" name="Oval 4"/>
          <p:cNvSpPr/>
          <p:nvPr/>
        </p:nvSpPr>
        <p:spPr>
          <a:xfrm>
            <a:off x="3700505" y="3284522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Population monitoring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1423749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Disease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685800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Genetics</a:t>
            </a:r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1423749" y="4589674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Stress</a:t>
            </a:r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3700505" y="5562600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HWC</a:t>
            </a:r>
            <a:endParaRPr lang="en-GB" dirty="0"/>
          </a:p>
        </p:txBody>
      </p:sp>
      <p:sp>
        <p:nvSpPr>
          <p:cNvPr id="14" name="Oval 13"/>
          <p:cNvSpPr/>
          <p:nvPr/>
        </p:nvSpPr>
        <p:spPr>
          <a:xfrm>
            <a:off x="5791200" y="4589673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Prey</a:t>
            </a:r>
            <a:endParaRPr lang="en-GB" dirty="0"/>
          </a:p>
        </p:txBody>
      </p:sp>
      <p:sp>
        <p:nvSpPr>
          <p:cNvPr id="15" name="Oval 14"/>
          <p:cNvSpPr/>
          <p:nvPr/>
        </p:nvSpPr>
        <p:spPr>
          <a:xfrm>
            <a:off x="5791200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Interventions</a:t>
            </a:r>
            <a:endParaRPr lang="en-GB" b="1" dirty="0"/>
          </a:p>
        </p:txBody>
      </p:sp>
      <p:sp>
        <p:nvSpPr>
          <p:cNvPr id="16" name="Oval 15"/>
          <p:cNvSpPr/>
          <p:nvPr/>
        </p:nvSpPr>
        <p:spPr>
          <a:xfrm>
            <a:off x="6750022" y="3284522"/>
            <a:ext cx="1782417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Connectivity</a:t>
            </a:r>
            <a:endParaRPr lang="en-GB" sz="16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176349" y="2723922"/>
            <a:ext cx="786051" cy="657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70139" y="3711167"/>
            <a:ext cx="1123129" cy="226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131703" y="4102721"/>
            <a:ext cx="830697" cy="6097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572000" y="4264870"/>
            <a:ext cx="12809" cy="11684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413856" y="4102721"/>
            <a:ext cx="550115" cy="4939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5688913" y="3733800"/>
            <a:ext cx="906748" cy="148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413857" y="2846695"/>
            <a:ext cx="689784" cy="5108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rved Left Arrow 34"/>
          <p:cNvSpPr/>
          <p:nvPr/>
        </p:nvSpPr>
        <p:spPr>
          <a:xfrm>
            <a:off x="4711591" y="2887187"/>
            <a:ext cx="1252380" cy="182526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76348" y="1268760"/>
            <a:ext cx="3148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Consistent monitoring is critical to determining threats</a:t>
            </a:r>
            <a:endParaRPr lang="en-GB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724400" y="2895600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Y1</a:t>
            </a:r>
            <a:endParaRPr lang="en-GB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505076" y="3176130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Y2</a:t>
            </a:r>
            <a:endParaRPr lang="en-GB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408651" y="4050268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Y3</a:t>
            </a:r>
            <a:endParaRPr lang="en-GB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797998" y="4199942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Y4</a:t>
            </a:r>
            <a:endParaRPr lang="en-GB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062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5" grpId="0" animBg="1"/>
      <p:bldP spid="36" grpId="0"/>
      <p:bldP spid="37" grpId="0"/>
      <p:bldP spid="38" grpId="0"/>
      <p:bldP spid="39" grpId="0"/>
      <p:bldP spid="4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How it all links together?</a:t>
            </a:r>
          </a:p>
        </p:txBody>
      </p:sp>
      <p:sp>
        <p:nvSpPr>
          <p:cNvPr id="5" name="Oval 4"/>
          <p:cNvSpPr/>
          <p:nvPr/>
        </p:nvSpPr>
        <p:spPr>
          <a:xfrm>
            <a:off x="3700505" y="3284522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Population monitoring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1423749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Disease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685800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Genetics</a:t>
            </a:r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1423749" y="4589674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Stress</a:t>
            </a:r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3700505" y="5562600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HWC</a:t>
            </a:r>
            <a:endParaRPr lang="en-GB" dirty="0"/>
          </a:p>
        </p:txBody>
      </p:sp>
      <p:sp>
        <p:nvSpPr>
          <p:cNvPr id="14" name="Oval 13"/>
          <p:cNvSpPr/>
          <p:nvPr/>
        </p:nvSpPr>
        <p:spPr>
          <a:xfrm>
            <a:off x="5791200" y="4589673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Prey</a:t>
            </a:r>
            <a:endParaRPr lang="en-GB" dirty="0"/>
          </a:p>
        </p:txBody>
      </p:sp>
      <p:sp>
        <p:nvSpPr>
          <p:cNvPr id="15" name="Oval 14"/>
          <p:cNvSpPr/>
          <p:nvPr/>
        </p:nvSpPr>
        <p:spPr>
          <a:xfrm>
            <a:off x="5791200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Interventions</a:t>
            </a:r>
            <a:endParaRPr lang="en-GB" b="1" dirty="0"/>
          </a:p>
        </p:txBody>
      </p:sp>
      <p:sp>
        <p:nvSpPr>
          <p:cNvPr id="16" name="Oval 15"/>
          <p:cNvSpPr/>
          <p:nvPr/>
        </p:nvSpPr>
        <p:spPr>
          <a:xfrm>
            <a:off x="6750022" y="3284522"/>
            <a:ext cx="1782417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Connectivity</a:t>
            </a:r>
            <a:endParaRPr lang="en-GB" sz="16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176349" y="2723922"/>
            <a:ext cx="786051" cy="657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70139" y="3711167"/>
            <a:ext cx="1123129" cy="226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131703" y="4102721"/>
            <a:ext cx="830697" cy="6097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572000" y="4264870"/>
            <a:ext cx="12809" cy="11684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413856" y="4102721"/>
            <a:ext cx="550115" cy="4939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5688913" y="3733800"/>
            <a:ext cx="906748" cy="148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413857" y="2846695"/>
            <a:ext cx="689784" cy="5108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rved Left Arrow 34"/>
          <p:cNvSpPr/>
          <p:nvPr/>
        </p:nvSpPr>
        <p:spPr>
          <a:xfrm>
            <a:off x="4711591" y="2887187"/>
            <a:ext cx="1252380" cy="182526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76348" y="1268760"/>
            <a:ext cx="3148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What is having the biggest impact on current population?</a:t>
            </a:r>
            <a:endParaRPr lang="en-GB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24400" y="2895600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Y1</a:t>
            </a:r>
            <a:endParaRPr lang="en-GB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505076" y="3176130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Y2</a:t>
            </a:r>
            <a:endParaRPr lang="en-GB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408651" y="4050268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Y3</a:t>
            </a:r>
            <a:endParaRPr lang="en-GB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797998" y="4199942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Y4</a:t>
            </a:r>
            <a:endParaRPr lang="en-GB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179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How it all links together?</a:t>
            </a:r>
          </a:p>
        </p:txBody>
      </p:sp>
      <p:sp>
        <p:nvSpPr>
          <p:cNvPr id="5" name="Oval 4"/>
          <p:cNvSpPr/>
          <p:nvPr/>
        </p:nvSpPr>
        <p:spPr>
          <a:xfrm>
            <a:off x="3700505" y="1261520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Population monitoring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1423749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Disease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685800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Genetics</a:t>
            </a:r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1423749" y="4589674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Stress</a:t>
            </a:r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3693268" y="558454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HWC</a:t>
            </a:r>
            <a:endParaRPr lang="en-GB" dirty="0"/>
          </a:p>
        </p:txBody>
      </p:sp>
      <p:sp>
        <p:nvSpPr>
          <p:cNvPr id="14" name="Oval 13"/>
          <p:cNvSpPr/>
          <p:nvPr/>
        </p:nvSpPr>
        <p:spPr>
          <a:xfrm>
            <a:off x="5791200" y="4589673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Prey</a:t>
            </a:r>
            <a:endParaRPr lang="en-GB" dirty="0"/>
          </a:p>
        </p:txBody>
      </p:sp>
      <p:sp>
        <p:nvSpPr>
          <p:cNvPr id="15" name="Oval 14"/>
          <p:cNvSpPr/>
          <p:nvPr/>
        </p:nvSpPr>
        <p:spPr>
          <a:xfrm>
            <a:off x="5791200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Interventions</a:t>
            </a:r>
            <a:endParaRPr lang="en-GB" b="1" dirty="0"/>
          </a:p>
        </p:txBody>
      </p:sp>
      <p:sp>
        <p:nvSpPr>
          <p:cNvPr id="16" name="Oval 15"/>
          <p:cNvSpPr/>
          <p:nvPr/>
        </p:nvSpPr>
        <p:spPr>
          <a:xfrm>
            <a:off x="6750022" y="3284522"/>
            <a:ext cx="1782417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Connectivity</a:t>
            </a:r>
            <a:endParaRPr lang="en-GB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36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How it all links together?</a:t>
            </a:r>
          </a:p>
        </p:txBody>
      </p:sp>
      <p:sp>
        <p:nvSpPr>
          <p:cNvPr id="5" name="Oval 4"/>
          <p:cNvSpPr/>
          <p:nvPr/>
        </p:nvSpPr>
        <p:spPr>
          <a:xfrm>
            <a:off x="3700505" y="1261520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Population monitoring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1423749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Disease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685800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Genetics</a:t>
            </a:r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1423749" y="4589674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Stress</a:t>
            </a:r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3693268" y="558454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HWC</a:t>
            </a:r>
            <a:endParaRPr lang="en-GB" dirty="0"/>
          </a:p>
        </p:txBody>
      </p:sp>
      <p:sp>
        <p:nvSpPr>
          <p:cNvPr id="14" name="Oval 13"/>
          <p:cNvSpPr/>
          <p:nvPr/>
        </p:nvSpPr>
        <p:spPr>
          <a:xfrm>
            <a:off x="5791200" y="4589673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Prey</a:t>
            </a:r>
            <a:endParaRPr lang="en-GB" dirty="0"/>
          </a:p>
        </p:txBody>
      </p:sp>
      <p:sp>
        <p:nvSpPr>
          <p:cNvPr id="15" name="Oval 14"/>
          <p:cNvSpPr/>
          <p:nvPr/>
        </p:nvSpPr>
        <p:spPr>
          <a:xfrm>
            <a:off x="5791200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Interventions</a:t>
            </a:r>
            <a:endParaRPr lang="en-GB" b="1" dirty="0"/>
          </a:p>
        </p:txBody>
      </p:sp>
      <p:sp>
        <p:nvSpPr>
          <p:cNvPr id="16" name="Oval 15"/>
          <p:cNvSpPr/>
          <p:nvPr/>
        </p:nvSpPr>
        <p:spPr>
          <a:xfrm>
            <a:off x="6750022" y="3284522"/>
            <a:ext cx="1782417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Connectivity</a:t>
            </a:r>
            <a:endParaRPr lang="en-GB" sz="1600" dirty="0"/>
          </a:p>
        </p:txBody>
      </p:sp>
      <p:sp>
        <p:nvSpPr>
          <p:cNvPr id="17" name="Oval 16"/>
          <p:cNvSpPr/>
          <p:nvPr/>
        </p:nvSpPr>
        <p:spPr>
          <a:xfrm>
            <a:off x="3717911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IBM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72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How it all links together?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4274" y="1475649"/>
            <a:ext cx="75077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Simulation model to explore current and future impacts of potential threats on </a:t>
            </a:r>
            <a:r>
              <a:rPr lang="en-GB" dirty="0" smtClean="0"/>
              <a:t>lion </a:t>
            </a:r>
            <a:r>
              <a:rPr lang="en-GB" dirty="0" smtClean="0"/>
              <a:t>populations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Incorporate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Population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Sex ratio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Demographic </a:t>
            </a:r>
            <a:r>
              <a:rPr lang="en-GB" dirty="0" smtClean="0"/>
              <a:t>ratios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Survival per demographic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Add 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Over time what are the impacts?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If we were to change x what are the impacts?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530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How it all links together?</a:t>
            </a:r>
          </a:p>
        </p:txBody>
      </p:sp>
      <p:sp>
        <p:nvSpPr>
          <p:cNvPr id="5" name="Oval 4"/>
          <p:cNvSpPr/>
          <p:nvPr/>
        </p:nvSpPr>
        <p:spPr>
          <a:xfrm>
            <a:off x="3700505" y="1261520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Population monitoring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1423749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Disease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685800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Genetics</a:t>
            </a:r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1423749" y="4589674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Stress</a:t>
            </a:r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3693268" y="558454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HWC</a:t>
            </a:r>
            <a:endParaRPr lang="en-GB" dirty="0"/>
          </a:p>
        </p:txBody>
      </p:sp>
      <p:sp>
        <p:nvSpPr>
          <p:cNvPr id="14" name="Oval 13"/>
          <p:cNvSpPr/>
          <p:nvPr/>
        </p:nvSpPr>
        <p:spPr>
          <a:xfrm>
            <a:off x="5791200" y="4589673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Prey</a:t>
            </a:r>
            <a:endParaRPr lang="en-GB" dirty="0"/>
          </a:p>
        </p:txBody>
      </p:sp>
      <p:sp>
        <p:nvSpPr>
          <p:cNvPr id="15" name="Oval 14"/>
          <p:cNvSpPr/>
          <p:nvPr/>
        </p:nvSpPr>
        <p:spPr>
          <a:xfrm>
            <a:off x="5791200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Interventions</a:t>
            </a:r>
            <a:endParaRPr lang="en-GB" b="1" dirty="0"/>
          </a:p>
        </p:txBody>
      </p:sp>
      <p:sp>
        <p:nvSpPr>
          <p:cNvPr id="16" name="Oval 15"/>
          <p:cNvSpPr/>
          <p:nvPr/>
        </p:nvSpPr>
        <p:spPr>
          <a:xfrm>
            <a:off x="6750022" y="3284522"/>
            <a:ext cx="1782417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Connectivity</a:t>
            </a:r>
            <a:endParaRPr lang="en-GB" sz="1600" dirty="0"/>
          </a:p>
        </p:txBody>
      </p:sp>
      <p:sp>
        <p:nvSpPr>
          <p:cNvPr id="17" name="Oval 16"/>
          <p:cNvSpPr/>
          <p:nvPr/>
        </p:nvSpPr>
        <p:spPr>
          <a:xfrm>
            <a:off x="3717911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IBM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3377224" y="2132125"/>
            <a:ext cx="241397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Current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Sex ratios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Current mortality per demographic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569568" y="2132125"/>
            <a:ext cx="1" cy="1082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rved Left Arrow 31"/>
          <p:cNvSpPr/>
          <p:nvPr/>
        </p:nvSpPr>
        <p:spPr>
          <a:xfrm>
            <a:off x="4711591" y="2887187"/>
            <a:ext cx="1252380" cy="182526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24400" y="2895600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Y5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505076" y="3176130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Y10</a:t>
            </a:r>
            <a:endParaRPr lang="en-GB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408651" y="4050268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Y15</a:t>
            </a:r>
            <a:endParaRPr lang="en-GB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797998" y="4199942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Y20</a:t>
            </a:r>
            <a:endParaRPr lang="en-GB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445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32" grpId="0" animBg="1"/>
      <p:bldP spid="33" grpId="0"/>
      <p:bldP spid="34" grpId="0"/>
      <p:bldP spid="35" grpId="0"/>
      <p:bldP spid="3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How it all links together?</a:t>
            </a:r>
          </a:p>
        </p:txBody>
      </p:sp>
      <p:sp>
        <p:nvSpPr>
          <p:cNvPr id="5" name="Oval 4"/>
          <p:cNvSpPr/>
          <p:nvPr/>
        </p:nvSpPr>
        <p:spPr>
          <a:xfrm>
            <a:off x="3700505" y="1261520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Population monitoring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1423749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Disease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685800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Genetics</a:t>
            </a:r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1423749" y="4589674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Stress</a:t>
            </a:r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3693268" y="558454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HWC</a:t>
            </a:r>
            <a:endParaRPr lang="en-GB" dirty="0"/>
          </a:p>
        </p:txBody>
      </p:sp>
      <p:sp>
        <p:nvSpPr>
          <p:cNvPr id="14" name="Oval 13"/>
          <p:cNvSpPr/>
          <p:nvPr/>
        </p:nvSpPr>
        <p:spPr>
          <a:xfrm>
            <a:off x="5791200" y="4589673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Prey</a:t>
            </a:r>
            <a:endParaRPr lang="en-GB" dirty="0"/>
          </a:p>
        </p:txBody>
      </p:sp>
      <p:sp>
        <p:nvSpPr>
          <p:cNvPr id="15" name="Oval 14"/>
          <p:cNvSpPr/>
          <p:nvPr/>
        </p:nvSpPr>
        <p:spPr>
          <a:xfrm>
            <a:off x="5791200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Interventions</a:t>
            </a:r>
            <a:endParaRPr lang="en-GB" b="1" dirty="0"/>
          </a:p>
        </p:txBody>
      </p:sp>
      <p:sp>
        <p:nvSpPr>
          <p:cNvPr id="16" name="Oval 15"/>
          <p:cNvSpPr/>
          <p:nvPr/>
        </p:nvSpPr>
        <p:spPr>
          <a:xfrm>
            <a:off x="6750022" y="3284522"/>
            <a:ext cx="1782417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Connectivity</a:t>
            </a:r>
            <a:endParaRPr lang="en-GB" sz="1600" dirty="0"/>
          </a:p>
        </p:txBody>
      </p:sp>
      <p:sp>
        <p:nvSpPr>
          <p:cNvPr id="17" name="Oval 16"/>
          <p:cNvSpPr/>
          <p:nvPr/>
        </p:nvSpPr>
        <p:spPr>
          <a:xfrm>
            <a:off x="3717911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IBM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329866" y="2555748"/>
            <a:ext cx="241397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Current disease mortality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Potential outbreaks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176349" y="2723922"/>
            <a:ext cx="786051" cy="657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569568" y="2132125"/>
            <a:ext cx="1" cy="1082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rved Left Arrow 31"/>
          <p:cNvSpPr/>
          <p:nvPr/>
        </p:nvSpPr>
        <p:spPr>
          <a:xfrm>
            <a:off x="4711591" y="2887187"/>
            <a:ext cx="1252380" cy="182526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24400" y="2895600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Y5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505076" y="3176130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Y10</a:t>
            </a:r>
            <a:endParaRPr lang="en-GB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408651" y="4050268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Y15</a:t>
            </a:r>
            <a:endParaRPr lang="en-GB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797998" y="4199942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Y20</a:t>
            </a:r>
            <a:endParaRPr lang="en-GB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888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33" grpId="0"/>
      <p:bldP spid="34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The evolution of the Maasai Mara ecosystem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0232" y="620989"/>
            <a:ext cx="22273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Subdivision ~ 10 </a:t>
            </a:r>
            <a:r>
              <a:rPr lang="en-GB" dirty="0" err="1" smtClean="0">
                <a:solidFill>
                  <a:schemeClr val="bg1"/>
                </a:solidFill>
              </a:rPr>
              <a:t>yrs</a:t>
            </a:r>
            <a:r>
              <a:rPr lang="en-GB" dirty="0" smtClean="0">
                <a:solidFill>
                  <a:schemeClr val="bg1"/>
                </a:solidFill>
              </a:rPr>
              <a:t> ago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6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How it all links together?</a:t>
            </a:r>
          </a:p>
        </p:txBody>
      </p:sp>
      <p:sp>
        <p:nvSpPr>
          <p:cNvPr id="5" name="Oval 4"/>
          <p:cNvSpPr/>
          <p:nvPr/>
        </p:nvSpPr>
        <p:spPr>
          <a:xfrm>
            <a:off x="3700505" y="1261520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Population monitoring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1423749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Disease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685800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Genetics</a:t>
            </a:r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1423749" y="4589674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Stress</a:t>
            </a:r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3693268" y="558454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HWC</a:t>
            </a:r>
            <a:endParaRPr lang="en-GB" dirty="0"/>
          </a:p>
        </p:txBody>
      </p:sp>
      <p:sp>
        <p:nvSpPr>
          <p:cNvPr id="14" name="Oval 13"/>
          <p:cNvSpPr/>
          <p:nvPr/>
        </p:nvSpPr>
        <p:spPr>
          <a:xfrm>
            <a:off x="5791200" y="4589673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Prey</a:t>
            </a:r>
            <a:endParaRPr lang="en-GB" dirty="0"/>
          </a:p>
        </p:txBody>
      </p:sp>
      <p:sp>
        <p:nvSpPr>
          <p:cNvPr id="15" name="Oval 14"/>
          <p:cNvSpPr/>
          <p:nvPr/>
        </p:nvSpPr>
        <p:spPr>
          <a:xfrm>
            <a:off x="5791200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Interventions</a:t>
            </a:r>
            <a:endParaRPr lang="en-GB" b="1" dirty="0"/>
          </a:p>
        </p:txBody>
      </p:sp>
      <p:sp>
        <p:nvSpPr>
          <p:cNvPr id="16" name="Oval 15"/>
          <p:cNvSpPr/>
          <p:nvPr/>
        </p:nvSpPr>
        <p:spPr>
          <a:xfrm>
            <a:off x="6750022" y="3284522"/>
            <a:ext cx="1782417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Connectivity</a:t>
            </a:r>
            <a:endParaRPr lang="en-GB" sz="1600" dirty="0"/>
          </a:p>
        </p:txBody>
      </p:sp>
      <p:sp>
        <p:nvSpPr>
          <p:cNvPr id="17" name="Oval 16"/>
          <p:cNvSpPr/>
          <p:nvPr/>
        </p:nvSpPr>
        <p:spPr>
          <a:xfrm>
            <a:off x="3717911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IBM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421541" y="3230621"/>
            <a:ext cx="179659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Current genetic make-up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Changes due to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176349" y="2723922"/>
            <a:ext cx="786051" cy="657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70139" y="3711167"/>
            <a:ext cx="1123129" cy="226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569568" y="2132125"/>
            <a:ext cx="1" cy="1082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rved Left Arrow 31"/>
          <p:cNvSpPr/>
          <p:nvPr/>
        </p:nvSpPr>
        <p:spPr>
          <a:xfrm>
            <a:off x="4711591" y="2887187"/>
            <a:ext cx="1252380" cy="182526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24400" y="2895600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Y5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505076" y="3176130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Y10</a:t>
            </a:r>
            <a:endParaRPr lang="en-GB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408651" y="4050268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Y15</a:t>
            </a:r>
            <a:endParaRPr lang="en-GB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797998" y="4199942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Y20</a:t>
            </a:r>
            <a:endParaRPr lang="en-GB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462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33" grpId="0"/>
      <p:bldP spid="34" grpId="0"/>
      <p:bldP spid="35" grpId="0"/>
      <p:bldP spid="3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How it all links together?</a:t>
            </a:r>
          </a:p>
        </p:txBody>
      </p:sp>
      <p:sp>
        <p:nvSpPr>
          <p:cNvPr id="5" name="Oval 4"/>
          <p:cNvSpPr/>
          <p:nvPr/>
        </p:nvSpPr>
        <p:spPr>
          <a:xfrm>
            <a:off x="3700505" y="1261520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Population monitoring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1423749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Disease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685800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Genetics</a:t>
            </a:r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1423749" y="4589674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Stress</a:t>
            </a:r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3693268" y="558454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HWC</a:t>
            </a:r>
            <a:endParaRPr lang="en-GB" dirty="0"/>
          </a:p>
        </p:txBody>
      </p:sp>
      <p:sp>
        <p:nvSpPr>
          <p:cNvPr id="14" name="Oval 13"/>
          <p:cNvSpPr/>
          <p:nvPr/>
        </p:nvSpPr>
        <p:spPr>
          <a:xfrm>
            <a:off x="5791200" y="4589673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Prey</a:t>
            </a:r>
            <a:endParaRPr lang="en-GB" dirty="0"/>
          </a:p>
        </p:txBody>
      </p:sp>
      <p:sp>
        <p:nvSpPr>
          <p:cNvPr id="15" name="Oval 14"/>
          <p:cNvSpPr/>
          <p:nvPr/>
        </p:nvSpPr>
        <p:spPr>
          <a:xfrm>
            <a:off x="5791200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Interventions</a:t>
            </a:r>
            <a:endParaRPr lang="en-GB" b="1" dirty="0"/>
          </a:p>
        </p:txBody>
      </p:sp>
      <p:sp>
        <p:nvSpPr>
          <p:cNvPr id="16" name="Oval 15"/>
          <p:cNvSpPr/>
          <p:nvPr/>
        </p:nvSpPr>
        <p:spPr>
          <a:xfrm>
            <a:off x="6750022" y="3284522"/>
            <a:ext cx="1782417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Connectivity</a:t>
            </a:r>
            <a:endParaRPr lang="en-GB" sz="1600" dirty="0"/>
          </a:p>
        </p:txBody>
      </p:sp>
      <p:sp>
        <p:nvSpPr>
          <p:cNvPr id="17" name="Oval 16"/>
          <p:cNvSpPr/>
          <p:nvPr/>
        </p:nvSpPr>
        <p:spPr>
          <a:xfrm>
            <a:off x="3717911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IBM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501519" y="3960601"/>
            <a:ext cx="241397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Impacts of 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Increase stress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176349" y="2723922"/>
            <a:ext cx="786051" cy="657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70139" y="3711167"/>
            <a:ext cx="1123129" cy="226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31703" y="4102721"/>
            <a:ext cx="830697" cy="6097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569568" y="2132125"/>
            <a:ext cx="1" cy="1082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rved Left Arrow 31"/>
          <p:cNvSpPr/>
          <p:nvPr/>
        </p:nvSpPr>
        <p:spPr>
          <a:xfrm>
            <a:off x="4711591" y="2887187"/>
            <a:ext cx="1252380" cy="182526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24400" y="2895600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Y5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505076" y="3176130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Y10</a:t>
            </a:r>
            <a:endParaRPr lang="en-GB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408651" y="4050268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Y15</a:t>
            </a:r>
            <a:endParaRPr lang="en-GB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797998" y="4199942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Y20</a:t>
            </a:r>
            <a:endParaRPr lang="en-GB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851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33" grpId="0"/>
      <p:bldP spid="34" grpId="0"/>
      <p:bldP spid="35" grpId="0"/>
      <p:bldP spid="3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How it all links together?</a:t>
            </a:r>
          </a:p>
        </p:txBody>
      </p:sp>
      <p:sp>
        <p:nvSpPr>
          <p:cNvPr id="5" name="Oval 4"/>
          <p:cNvSpPr/>
          <p:nvPr/>
        </p:nvSpPr>
        <p:spPr>
          <a:xfrm>
            <a:off x="3700505" y="1261520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Population monitoring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1423749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Disease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685800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Genetics</a:t>
            </a:r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1423749" y="4589674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Stress</a:t>
            </a:r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3693268" y="558454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HWC</a:t>
            </a:r>
            <a:endParaRPr lang="en-GB" dirty="0"/>
          </a:p>
        </p:txBody>
      </p:sp>
      <p:sp>
        <p:nvSpPr>
          <p:cNvPr id="14" name="Oval 13"/>
          <p:cNvSpPr/>
          <p:nvPr/>
        </p:nvSpPr>
        <p:spPr>
          <a:xfrm>
            <a:off x="5791200" y="4589673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Prey</a:t>
            </a:r>
            <a:endParaRPr lang="en-GB" dirty="0"/>
          </a:p>
        </p:txBody>
      </p:sp>
      <p:sp>
        <p:nvSpPr>
          <p:cNvPr id="15" name="Oval 14"/>
          <p:cNvSpPr/>
          <p:nvPr/>
        </p:nvSpPr>
        <p:spPr>
          <a:xfrm>
            <a:off x="5791200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Interventions</a:t>
            </a:r>
            <a:endParaRPr lang="en-GB" b="1" dirty="0"/>
          </a:p>
        </p:txBody>
      </p:sp>
      <p:sp>
        <p:nvSpPr>
          <p:cNvPr id="16" name="Oval 15"/>
          <p:cNvSpPr/>
          <p:nvPr/>
        </p:nvSpPr>
        <p:spPr>
          <a:xfrm>
            <a:off x="6750022" y="3284522"/>
            <a:ext cx="1782417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Connectivity</a:t>
            </a:r>
            <a:endParaRPr lang="en-GB" sz="1600" dirty="0"/>
          </a:p>
        </p:txBody>
      </p:sp>
      <p:sp>
        <p:nvSpPr>
          <p:cNvPr id="17" name="Oval 16"/>
          <p:cNvSpPr/>
          <p:nvPr/>
        </p:nvSpPr>
        <p:spPr>
          <a:xfrm>
            <a:off x="3717911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IBM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3176349" y="4718446"/>
            <a:ext cx="2600207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HWC conflict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HWC decrease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Changes per demographic</a:t>
            </a:r>
            <a:endParaRPr lang="en-GB" sz="14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176349" y="2723922"/>
            <a:ext cx="786051" cy="657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70139" y="3711167"/>
            <a:ext cx="1123129" cy="226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31703" y="4102721"/>
            <a:ext cx="830697" cy="6097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572000" y="4264870"/>
            <a:ext cx="12809" cy="11684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569568" y="2132125"/>
            <a:ext cx="1" cy="1082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rved Left Arrow 31"/>
          <p:cNvSpPr/>
          <p:nvPr/>
        </p:nvSpPr>
        <p:spPr>
          <a:xfrm>
            <a:off x="4711591" y="2887187"/>
            <a:ext cx="1252380" cy="182526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24400" y="2895600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Y5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505076" y="3176130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Y10</a:t>
            </a:r>
            <a:endParaRPr lang="en-GB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408651" y="4050268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Y15</a:t>
            </a:r>
            <a:endParaRPr lang="en-GB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797998" y="4199942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Y20</a:t>
            </a:r>
            <a:endParaRPr lang="en-GB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26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33" grpId="0"/>
      <p:bldP spid="34" grpId="0"/>
      <p:bldP spid="35" grpId="0"/>
      <p:bldP spid="3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How it all links together?</a:t>
            </a:r>
          </a:p>
        </p:txBody>
      </p:sp>
      <p:sp>
        <p:nvSpPr>
          <p:cNvPr id="5" name="Oval 4"/>
          <p:cNvSpPr/>
          <p:nvPr/>
        </p:nvSpPr>
        <p:spPr>
          <a:xfrm>
            <a:off x="3700505" y="1261520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Population monitoring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1423749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Disease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685800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Genetics</a:t>
            </a:r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1423749" y="4589674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Stress</a:t>
            </a:r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3693268" y="558454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HWC</a:t>
            </a:r>
            <a:endParaRPr lang="en-GB" dirty="0"/>
          </a:p>
        </p:txBody>
      </p:sp>
      <p:sp>
        <p:nvSpPr>
          <p:cNvPr id="14" name="Oval 13"/>
          <p:cNvSpPr/>
          <p:nvPr/>
        </p:nvSpPr>
        <p:spPr>
          <a:xfrm>
            <a:off x="5791200" y="4589673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Prey</a:t>
            </a:r>
            <a:endParaRPr lang="en-GB" dirty="0"/>
          </a:p>
        </p:txBody>
      </p:sp>
      <p:sp>
        <p:nvSpPr>
          <p:cNvPr id="15" name="Oval 14"/>
          <p:cNvSpPr/>
          <p:nvPr/>
        </p:nvSpPr>
        <p:spPr>
          <a:xfrm>
            <a:off x="5791200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Interventions</a:t>
            </a:r>
            <a:endParaRPr lang="en-GB" b="1" dirty="0"/>
          </a:p>
        </p:txBody>
      </p:sp>
      <p:sp>
        <p:nvSpPr>
          <p:cNvPr id="16" name="Oval 15"/>
          <p:cNvSpPr/>
          <p:nvPr/>
        </p:nvSpPr>
        <p:spPr>
          <a:xfrm>
            <a:off x="6750022" y="3284522"/>
            <a:ext cx="1782417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Connectivity</a:t>
            </a:r>
            <a:endParaRPr lang="en-GB" sz="1600" dirty="0"/>
          </a:p>
        </p:txBody>
      </p:sp>
      <p:sp>
        <p:nvSpPr>
          <p:cNvPr id="17" name="Oval 16"/>
          <p:cNvSpPr/>
          <p:nvPr/>
        </p:nvSpPr>
        <p:spPr>
          <a:xfrm>
            <a:off x="3717911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IBM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336812" y="5588969"/>
            <a:ext cx="241397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Prey decrease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Prey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Stable prey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176349" y="2723922"/>
            <a:ext cx="786051" cy="657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70139" y="3711167"/>
            <a:ext cx="1123129" cy="226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31703" y="4102721"/>
            <a:ext cx="830697" cy="6097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572000" y="4264870"/>
            <a:ext cx="12809" cy="11684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5413856" y="4102721"/>
            <a:ext cx="550115" cy="4939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569568" y="2132125"/>
            <a:ext cx="1" cy="1082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rved Left Arrow 31"/>
          <p:cNvSpPr/>
          <p:nvPr/>
        </p:nvSpPr>
        <p:spPr>
          <a:xfrm>
            <a:off x="4711591" y="2887187"/>
            <a:ext cx="1252380" cy="182526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24400" y="2895600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Y5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505076" y="3176130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Y10</a:t>
            </a:r>
            <a:endParaRPr lang="en-GB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408651" y="4050268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Y15</a:t>
            </a:r>
            <a:endParaRPr lang="en-GB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797998" y="4199942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Y20</a:t>
            </a:r>
            <a:endParaRPr lang="en-GB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51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33" grpId="0"/>
      <p:bldP spid="34" grpId="0"/>
      <p:bldP spid="35" grpId="0"/>
      <p:bldP spid="3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How it all links together?</a:t>
            </a:r>
          </a:p>
        </p:txBody>
      </p:sp>
      <p:sp>
        <p:nvSpPr>
          <p:cNvPr id="5" name="Oval 4"/>
          <p:cNvSpPr/>
          <p:nvPr/>
        </p:nvSpPr>
        <p:spPr>
          <a:xfrm>
            <a:off x="3700505" y="1261520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Population monitoring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1423749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Disease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685800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Genetics</a:t>
            </a:r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1423749" y="4589674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Stress</a:t>
            </a:r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3693268" y="558454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HWC</a:t>
            </a:r>
            <a:endParaRPr lang="en-GB" dirty="0"/>
          </a:p>
        </p:txBody>
      </p:sp>
      <p:sp>
        <p:nvSpPr>
          <p:cNvPr id="14" name="Oval 13"/>
          <p:cNvSpPr/>
          <p:nvPr/>
        </p:nvSpPr>
        <p:spPr>
          <a:xfrm>
            <a:off x="5791200" y="4589673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Prey</a:t>
            </a:r>
            <a:endParaRPr lang="en-GB" dirty="0"/>
          </a:p>
        </p:txBody>
      </p:sp>
      <p:sp>
        <p:nvSpPr>
          <p:cNvPr id="15" name="Oval 14"/>
          <p:cNvSpPr/>
          <p:nvPr/>
        </p:nvSpPr>
        <p:spPr>
          <a:xfrm>
            <a:off x="5791200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Interventions</a:t>
            </a:r>
            <a:endParaRPr lang="en-GB" b="1" dirty="0"/>
          </a:p>
        </p:txBody>
      </p:sp>
      <p:sp>
        <p:nvSpPr>
          <p:cNvPr id="16" name="Oval 15"/>
          <p:cNvSpPr/>
          <p:nvPr/>
        </p:nvSpPr>
        <p:spPr>
          <a:xfrm>
            <a:off x="6750022" y="3284522"/>
            <a:ext cx="1782417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Connectivity</a:t>
            </a:r>
            <a:endParaRPr lang="en-GB" sz="1600" dirty="0"/>
          </a:p>
        </p:txBody>
      </p:sp>
      <p:sp>
        <p:nvSpPr>
          <p:cNvPr id="17" name="Oval 16"/>
          <p:cNvSpPr/>
          <p:nvPr/>
        </p:nvSpPr>
        <p:spPr>
          <a:xfrm>
            <a:off x="3717911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IBM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483309" y="4001869"/>
            <a:ext cx="241397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Connectivity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Connectivity gain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176349" y="2723922"/>
            <a:ext cx="786051" cy="657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70139" y="3711167"/>
            <a:ext cx="1123129" cy="226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31703" y="4102721"/>
            <a:ext cx="830697" cy="6097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572000" y="4264870"/>
            <a:ext cx="12809" cy="11684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5413856" y="4102721"/>
            <a:ext cx="550115" cy="4939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688913" y="3733800"/>
            <a:ext cx="906748" cy="148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569568" y="2132125"/>
            <a:ext cx="1" cy="1082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rved Left Arrow 31"/>
          <p:cNvSpPr/>
          <p:nvPr/>
        </p:nvSpPr>
        <p:spPr>
          <a:xfrm>
            <a:off x="4711591" y="2887187"/>
            <a:ext cx="1252380" cy="182526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24400" y="2895600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Y5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505076" y="3176130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Y10</a:t>
            </a:r>
            <a:endParaRPr lang="en-GB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408651" y="4050268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Y15</a:t>
            </a:r>
            <a:endParaRPr lang="en-GB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797998" y="4199942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Y20</a:t>
            </a:r>
            <a:endParaRPr lang="en-GB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827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33" grpId="0"/>
      <p:bldP spid="34" grpId="0"/>
      <p:bldP spid="35" grpId="0"/>
      <p:bldP spid="3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How it all links together?</a:t>
            </a:r>
          </a:p>
        </p:txBody>
      </p:sp>
      <p:sp>
        <p:nvSpPr>
          <p:cNvPr id="5" name="Oval 4"/>
          <p:cNvSpPr/>
          <p:nvPr/>
        </p:nvSpPr>
        <p:spPr>
          <a:xfrm>
            <a:off x="3700505" y="1261520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Population monitoring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1423749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Disease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685800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Genetics</a:t>
            </a:r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1423749" y="4589674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Stress</a:t>
            </a:r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3693268" y="558454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HWC</a:t>
            </a:r>
            <a:endParaRPr lang="en-GB" dirty="0"/>
          </a:p>
        </p:txBody>
      </p:sp>
      <p:sp>
        <p:nvSpPr>
          <p:cNvPr id="14" name="Oval 13"/>
          <p:cNvSpPr/>
          <p:nvPr/>
        </p:nvSpPr>
        <p:spPr>
          <a:xfrm>
            <a:off x="5791200" y="4589673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Prey</a:t>
            </a:r>
            <a:endParaRPr lang="en-GB" dirty="0"/>
          </a:p>
        </p:txBody>
      </p:sp>
      <p:sp>
        <p:nvSpPr>
          <p:cNvPr id="15" name="Oval 14"/>
          <p:cNvSpPr/>
          <p:nvPr/>
        </p:nvSpPr>
        <p:spPr>
          <a:xfrm>
            <a:off x="5791200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Interventions</a:t>
            </a:r>
            <a:endParaRPr lang="en-GB" b="1" dirty="0"/>
          </a:p>
        </p:txBody>
      </p:sp>
      <p:sp>
        <p:nvSpPr>
          <p:cNvPr id="16" name="Oval 15"/>
          <p:cNvSpPr/>
          <p:nvPr/>
        </p:nvSpPr>
        <p:spPr>
          <a:xfrm>
            <a:off x="6750022" y="3284522"/>
            <a:ext cx="1782417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Connectivity</a:t>
            </a:r>
            <a:endParaRPr lang="en-GB" sz="1600" dirty="0"/>
          </a:p>
        </p:txBody>
      </p:sp>
      <p:sp>
        <p:nvSpPr>
          <p:cNvPr id="17" name="Oval 16"/>
          <p:cNvSpPr/>
          <p:nvPr/>
        </p:nvSpPr>
        <p:spPr>
          <a:xfrm>
            <a:off x="3717911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IBM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021907" y="1165816"/>
            <a:ext cx="2865709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Current interventions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Increased interventions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No intervention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176349" y="2723922"/>
            <a:ext cx="786051" cy="657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70139" y="3711167"/>
            <a:ext cx="1123129" cy="226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31703" y="4102721"/>
            <a:ext cx="830697" cy="6097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572000" y="4264870"/>
            <a:ext cx="12809" cy="11684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5413856" y="4102721"/>
            <a:ext cx="550115" cy="4939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688913" y="3733800"/>
            <a:ext cx="906748" cy="148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413857" y="2846695"/>
            <a:ext cx="689784" cy="5108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569568" y="2132125"/>
            <a:ext cx="1" cy="1082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rved Left Arrow 31"/>
          <p:cNvSpPr/>
          <p:nvPr/>
        </p:nvSpPr>
        <p:spPr>
          <a:xfrm>
            <a:off x="4711591" y="2887187"/>
            <a:ext cx="1252380" cy="182526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24400" y="2895600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Y5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505076" y="3176130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Y10</a:t>
            </a:r>
            <a:endParaRPr lang="en-GB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408651" y="4050268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Y15</a:t>
            </a:r>
            <a:endParaRPr lang="en-GB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797998" y="4199942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Y20</a:t>
            </a:r>
            <a:endParaRPr lang="en-GB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179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33" grpId="0"/>
      <p:bldP spid="34" grpId="0"/>
      <p:bldP spid="35" grpId="0"/>
      <p:bldP spid="3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How it all links together?</a:t>
            </a:r>
          </a:p>
        </p:txBody>
      </p:sp>
      <p:sp>
        <p:nvSpPr>
          <p:cNvPr id="5" name="Oval 4"/>
          <p:cNvSpPr/>
          <p:nvPr/>
        </p:nvSpPr>
        <p:spPr>
          <a:xfrm>
            <a:off x="3700505" y="1261520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Population monitoring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1423749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Disease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685800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Genetics</a:t>
            </a:r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1423749" y="4589674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Stress</a:t>
            </a:r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3693268" y="558454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HWC</a:t>
            </a:r>
            <a:endParaRPr lang="en-GB" dirty="0"/>
          </a:p>
        </p:txBody>
      </p:sp>
      <p:sp>
        <p:nvSpPr>
          <p:cNvPr id="14" name="Oval 13"/>
          <p:cNvSpPr/>
          <p:nvPr/>
        </p:nvSpPr>
        <p:spPr>
          <a:xfrm>
            <a:off x="5791200" y="4589673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Prey</a:t>
            </a:r>
            <a:endParaRPr lang="en-GB" dirty="0"/>
          </a:p>
        </p:txBody>
      </p:sp>
      <p:sp>
        <p:nvSpPr>
          <p:cNvPr id="15" name="Oval 14"/>
          <p:cNvSpPr/>
          <p:nvPr/>
        </p:nvSpPr>
        <p:spPr>
          <a:xfrm>
            <a:off x="5791200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Interventions</a:t>
            </a:r>
            <a:endParaRPr lang="en-GB" b="1" dirty="0"/>
          </a:p>
        </p:txBody>
      </p:sp>
      <p:sp>
        <p:nvSpPr>
          <p:cNvPr id="16" name="Oval 15"/>
          <p:cNvSpPr/>
          <p:nvPr/>
        </p:nvSpPr>
        <p:spPr>
          <a:xfrm>
            <a:off x="6750022" y="3284522"/>
            <a:ext cx="1782417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Connectivity</a:t>
            </a:r>
            <a:endParaRPr lang="en-GB" sz="1600" dirty="0"/>
          </a:p>
        </p:txBody>
      </p:sp>
      <p:sp>
        <p:nvSpPr>
          <p:cNvPr id="17" name="Oval 16"/>
          <p:cNvSpPr/>
          <p:nvPr/>
        </p:nvSpPr>
        <p:spPr>
          <a:xfrm>
            <a:off x="3717911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IBM</a:t>
            </a:r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176349" y="2723922"/>
            <a:ext cx="786051" cy="657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70139" y="3711167"/>
            <a:ext cx="1123129" cy="226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31703" y="4102721"/>
            <a:ext cx="830697" cy="6097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572000" y="4264870"/>
            <a:ext cx="12809" cy="11684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5413856" y="4102721"/>
            <a:ext cx="550115" cy="4939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688913" y="3733800"/>
            <a:ext cx="906748" cy="148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413857" y="2846695"/>
            <a:ext cx="689784" cy="5108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569568" y="2132125"/>
            <a:ext cx="1" cy="1082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own Arrow 5"/>
          <p:cNvSpPr/>
          <p:nvPr/>
        </p:nvSpPr>
        <p:spPr>
          <a:xfrm rot="4270925">
            <a:off x="4055790" y="1474708"/>
            <a:ext cx="288623" cy="3263538"/>
          </a:xfrm>
          <a:prstGeom prst="downArrow">
            <a:avLst>
              <a:gd name="adj1" fmla="val 39243"/>
              <a:gd name="adj2" fmla="val 583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Down Arrow 36"/>
          <p:cNvSpPr/>
          <p:nvPr/>
        </p:nvSpPr>
        <p:spPr>
          <a:xfrm rot="1276133">
            <a:off x="5635781" y="2796951"/>
            <a:ext cx="258497" cy="28373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own Arrow 9"/>
          <p:cNvSpPr/>
          <p:nvPr/>
        </p:nvSpPr>
        <p:spPr>
          <a:xfrm rot="3332729">
            <a:off x="4348635" y="2019723"/>
            <a:ext cx="441865" cy="3379175"/>
          </a:xfrm>
          <a:prstGeom prst="downArrow">
            <a:avLst>
              <a:gd name="adj1" fmla="val 3361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6021907" y="1165816"/>
            <a:ext cx="286570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Many are linked together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52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7" grpId="0" animBg="1"/>
      <p:bldP spid="10" grpId="0" animBg="1"/>
      <p:bldP spid="3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126876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How it all links together?</a:t>
            </a:r>
          </a:p>
        </p:txBody>
      </p:sp>
      <p:sp>
        <p:nvSpPr>
          <p:cNvPr id="5" name="Oval 4"/>
          <p:cNvSpPr/>
          <p:nvPr/>
        </p:nvSpPr>
        <p:spPr>
          <a:xfrm>
            <a:off x="3700505" y="1261520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Population monitoring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1423749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Disease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685800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Genetics</a:t>
            </a:r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1423749" y="4589674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Stress</a:t>
            </a:r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3693268" y="558454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HWC</a:t>
            </a:r>
            <a:endParaRPr lang="en-GB" dirty="0"/>
          </a:p>
        </p:txBody>
      </p:sp>
      <p:sp>
        <p:nvSpPr>
          <p:cNvPr id="14" name="Oval 13"/>
          <p:cNvSpPr/>
          <p:nvPr/>
        </p:nvSpPr>
        <p:spPr>
          <a:xfrm>
            <a:off x="5791200" y="4589673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Prey</a:t>
            </a:r>
            <a:endParaRPr lang="en-GB" dirty="0"/>
          </a:p>
        </p:txBody>
      </p:sp>
      <p:sp>
        <p:nvSpPr>
          <p:cNvPr id="15" name="Oval 14"/>
          <p:cNvSpPr/>
          <p:nvPr/>
        </p:nvSpPr>
        <p:spPr>
          <a:xfrm>
            <a:off x="5791200" y="2015698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Interventions</a:t>
            </a:r>
            <a:endParaRPr lang="en-GB" b="1" dirty="0"/>
          </a:p>
        </p:txBody>
      </p:sp>
      <p:sp>
        <p:nvSpPr>
          <p:cNvPr id="16" name="Oval 15"/>
          <p:cNvSpPr/>
          <p:nvPr/>
        </p:nvSpPr>
        <p:spPr>
          <a:xfrm>
            <a:off x="6750022" y="3284522"/>
            <a:ext cx="1782417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Connectivity</a:t>
            </a:r>
            <a:endParaRPr lang="en-GB" sz="1600" dirty="0"/>
          </a:p>
        </p:txBody>
      </p:sp>
      <p:sp>
        <p:nvSpPr>
          <p:cNvPr id="17" name="Oval 16"/>
          <p:cNvSpPr/>
          <p:nvPr/>
        </p:nvSpPr>
        <p:spPr>
          <a:xfrm>
            <a:off x="3717911" y="3302686"/>
            <a:ext cx="1752600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IBM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5688913" y="1165816"/>
            <a:ext cx="319870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Hence they all feed in together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176349" y="2723922"/>
            <a:ext cx="786051" cy="657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70139" y="3711167"/>
            <a:ext cx="1123129" cy="226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31703" y="4102721"/>
            <a:ext cx="830697" cy="6097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572000" y="4264870"/>
            <a:ext cx="12809" cy="11684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5413856" y="4102721"/>
            <a:ext cx="550115" cy="4939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688913" y="3733800"/>
            <a:ext cx="906748" cy="148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413857" y="2846695"/>
            <a:ext cx="689784" cy="5108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569568" y="2132125"/>
            <a:ext cx="1" cy="1082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rved Left Arrow 31"/>
          <p:cNvSpPr/>
          <p:nvPr/>
        </p:nvSpPr>
        <p:spPr>
          <a:xfrm>
            <a:off x="4711591" y="2887187"/>
            <a:ext cx="1252380" cy="182526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24400" y="2895600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Y5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505076" y="3176130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Y10</a:t>
            </a:r>
            <a:endParaRPr lang="en-GB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408651" y="4050268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Y15</a:t>
            </a:r>
            <a:endParaRPr lang="en-GB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797998" y="4199942"/>
            <a:ext cx="61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Y20</a:t>
            </a:r>
            <a:endParaRPr lang="en-GB" b="1" dirty="0"/>
          </a:p>
        </p:txBody>
      </p:sp>
      <p:sp>
        <p:nvSpPr>
          <p:cNvPr id="37" name="Oval 36"/>
          <p:cNvSpPr/>
          <p:nvPr/>
        </p:nvSpPr>
        <p:spPr>
          <a:xfrm>
            <a:off x="6477000" y="5677345"/>
            <a:ext cx="2165179" cy="8309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Management practices?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801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33" grpId="0"/>
      <p:bldP spid="34" grpId="0"/>
      <p:bldP spid="35" grpId="0"/>
      <p:bldP spid="36" grpId="0"/>
      <p:bldP spid="3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IBM specifics</a:t>
            </a:r>
            <a:endParaRPr lang="en-US" altLang="en-US" sz="3600" b="1" dirty="0" smtClean="0"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4400" y="1447800"/>
            <a:ext cx="7543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The above is all long-term, best case scenario, but something to aim for and keep in mind as we go forwards so that the model can be </a:t>
            </a:r>
            <a:r>
              <a:rPr lang="en-GB" sz="2000" dirty="0" err="1" smtClean="0"/>
              <a:t>fflexible</a:t>
            </a:r>
            <a:r>
              <a:rPr lang="en-GB" sz="2000" dirty="0" smtClean="0"/>
              <a:t> to accommodate new things</a:t>
            </a:r>
          </a:p>
          <a:p>
            <a:endParaRPr lang="en-GB" sz="2000" dirty="0"/>
          </a:p>
          <a:p>
            <a:r>
              <a:rPr lang="en-US" sz="2800" dirty="0"/>
              <a:t>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develop a predictive, flexible model that can simulate a variety of realistic scenarios in order to explore their impact on the Mara lion population</a:t>
            </a:r>
          </a:p>
          <a:p>
            <a:endParaRPr lang="en-GB" sz="2000" dirty="0" smtClean="0"/>
          </a:p>
          <a:p>
            <a:endParaRPr lang="en-GB" sz="2000" dirty="0"/>
          </a:p>
          <a:p>
            <a:pPr marL="457200" indent="-457200">
              <a:buAutoNum type="arabicPeriod"/>
            </a:pPr>
            <a:endParaRPr lang="en-GB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016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IBM specifics</a:t>
            </a:r>
            <a:endParaRPr lang="en-US" altLang="en-US" sz="3600" b="1" dirty="0" smtClean="0"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4400" y="1447800"/>
            <a:ext cx="7543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In the short term we should aim for a model that in it’s most basic form will have the following functionality:</a:t>
            </a:r>
          </a:p>
          <a:p>
            <a:endParaRPr lang="en-GB" sz="2000" dirty="0"/>
          </a:p>
          <a:p>
            <a:pPr marL="457200" indent="-457200">
              <a:buAutoNum type="arabicPeriod"/>
            </a:pPr>
            <a:r>
              <a:rPr lang="en-GB" sz="2000" dirty="0" smtClean="0"/>
              <a:t>Density of lions as per our surveys</a:t>
            </a:r>
          </a:p>
          <a:p>
            <a:pPr marL="457200" indent="-457200">
              <a:buAutoNum type="arabicPeriod"/>
            </a:pPr>
            <a:r>
              <a:rPr lang="en-GB" sz="2000" dirty="0" smtClean="0"/>
              <a:t>Sex ratio of lions as per our surveys</a:t>
            </a:r>
          </a:p>
          <a:p>
            <a:pPr marL="457200" indent="-457200">
              <a:buAutoNum type="arabicPeriod"/>
            </a:pPr>
            <a:r>
              <a:rPr lang="en-GB" sz="2000" dirty="0" smtClean="0"/>
              <a:t>Rules relating to social structure</a:t>
            </a:r>
          </a:p>
          <a:p>
            <a:pPr marL="457200" indent="-457200">
              <a:buAutoNum type="arabicPeriod"/>
            </a:pPr>
            <a:r>
              <a:rPr lang="en-GB" sz="2000" dirty="0" smtClean="0"/>
              <a:t>Rules relating to births and deaths</a:t>
            </a:r>
          </a:p>
          <a:p>
            <a:pPr marL="457200" indent="-457200">
              <a:buAutoNum type="arabicPeriod"/>
            </a:pPr>
            <a:r>
              <a:rPr lang="en-GB" sz="2000" dirty="0" smtClean="0"/>
              <a:t>Rules relating to movement (according to age and status)</a:t>
            </a:r>
          </a:p>
          <a:p>
            <a:pPr marL="457200" indent="-457200">
              <a:buAutoNum type="arabicPeriod"/>
            </a:pPr>
            <a:r>
              <a:rPr lang="en-GB" sz="2000" dirty="0" smtClean="0"/>
              <a:t>A spatial element so as to incorporate e.g. conflict, </a:t>
            </a:r>
            <a:r>
              <a:rPr lang="en-GB" sz="2000" dirty="0" err="1" smtClean="0"/>
              <a:t>landuse</a:t>
            </a:r>
            <a:r>
              <a:rPr lang="en-GB" sz="2000" dirty="0" smtClean="0"/>
              <a:t> change</a:t>
            </a:r>
          </a:p>
          <a:p>
            <a:pPr marL="457200" indent="-457200">
              <a:buAutoNum type="arabicPeriod"/>
            </a:pPr>
            <a:r>
              <a:rPr lang="en-GB" sz="2000" dirty="0" smtClean="0"/>
              <a:t>Rules relating to movement around key features, e.g. settlements, rivers </a:t>
            </a:r>
            <a:r>
              <a:rPr lang="en-GB" sz="2000" dirty="0" err="1" smtClean="0"/>
              <a:t>etc</a:t>
            </a:r>
            <a:endParaRPr lang="en-GB" sz="2000" dirty="0" smtClean="0"/>
          </a:p>
          <a:p>
            <a:pPr marL="457200" indent="-457200">
              <a:buAutoNum type="arabicPeriod"/>
            </a:pPr>
            <a:r>
              <a:rPr lang="en-GB" sz="2000" dirty="0" smtClean="0"/>
              <a:t>The ability to run simulations of e.g. 20 years to assess changes to the population, changes to levels of conflict etc. </a:t>
            </a:r>
          </a:p>
          <a:p>
            <a:pPr marL="457200" indent="-457200">
              <a:buAutoNum type="arabicPeriod"/>
            </a:pPr>
            <a:r>
              <a:rPr lang="en-GB" sz="2000" dirty="0" smtClean="0"/>
              <a:t>Functionality to build in prey, disease, genetic flow</a:t>
            </a:r>
          </a:p>
          <a:p>
            <a:pPr marL="457200" indent="-457200">
              <a:buAutoNum type="arabicPeriod"/>
            </a:pPr>
            <a:endParaRPr lang="en-GB" sz="2000" dirty="0" smtClean="0"/>
          </a:p>
          <a:p>
            <a:pPr marL="457200" indent="-457200">
              <a:buAutoNum type="arabicPeriod"/>
            </a:pPr>
            <a:endParaRPr lang="en-GB" sz="2000" dirty="0" smtClean="0"/>
          </a:p>
          <a:p>
            <a:pPr marL="457200" indent="-457200">
              <a:buAutoNum type="arabicPeriod"/>
            </a:pPr>
            <a:endParaRPr lang="en-GB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019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The evolution of the Maasai Mara ecosystem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20989"/>
            <a:ext cx="2371400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Subdivision ~ 10 </a:t>
            </a:r>
            <a:r>
              <a:rPr lang="en-GB" dirty="0" err="1" smtClean="0">
                <a:solidFill>
                  <a:schemeClr val="bg1"/>
                </a:solidFill>
              </a:rPr>
              <a:t>yrs</a:t>
            </a:r>
            <a:r>
              <a:rPr lang="en-GB" dirty="0" smtClean="0">
                <a:solidFill>
                  <a:schemeClr val="bg1"/>
                </a:solidFill>
              </a:rPr>
              <a:t> ago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1000s Title deeds </a:t>
            </a:r>
            <a:r>
              <a:rPr lang="en-GB" dirty="0" smtClean="0">
                <a:solidFill>
                  <a:schemeClr val="bg1"/>
                </a:solidFill>
              </a:rPr>
              <a:t>issued – monthly rents to the community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56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56325" y="1026031"/>
            <a:ext cx="8640960" cy="5678896"/>
          </a:xfrm>
          <a:prstGeom prst="rect">
            <a:avLst/>
          </a:prstGeom>
          <a:solidFill>
            <a:srgbClr val="CFAB7A"/>
          </a:solidFill>
          <a:ln>
            <a:solidFill>
              <a:srgbClr val="685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IBM specifics</a:t>
            </a:r>
            <a:endParaRPr lang="en-US" altLang="en-US" sz="3600" b="1" dirty="0" smtClean="0">
              <a:latin typeface="Garamond" panose="020204040303010108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14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0"/>
    </mc:Choice>
    <mc:Fallback xmlns="">
      <p:transition spd="slow" advTm="1656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35089"/>
            <a:ext cx="8229600" cy="87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latin typeface="Garamond" panose="02020404030301010803" pitchFamily="18" charset="0"/>
              </a:rPr>
              <a:t>The evolution of the Maasai Mara ecosystem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620989"/>
            <a:ext cx="863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prstClr val="black"/>
                </a:solidFill>
              </a:rPr>
              <a:t>•</a:t>
            </a:r>
            <a:r>
              <a:rPr lang="en-GB" sz="2800" dirty="0" smtClean="0">
                <a:solidFill>
                  <a:srgbClr val="E31B23"/>
                </a:solidFill>
              </a:rPr>
              <a:t>•</a:t>
            </a:r>
            <a:r>
              <a:rPr lang="en-GB" sz="2800" dirty="0" smtClean="0">
                <a:solidFill>
                  <a:prstClr val="black"/>
                </a:solidFill>
              </a:rPr>
              <a:t>•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7"/>
            <a:ext cx="9144000" cy="64651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2989" y="620989"/>
            <a:ext cx="241462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Subdivision </a:t>
            </a:r>
            <a:r>
              <a:rPr lang="en-GB" dirty="0" smtClean="0">
                <a:solidFill>
                  <a:schemeClr val="bg1"/>
                </a:solidFill>
              </a:rPr>
              <a:t>led to the creation </a:t>
            </a:r>
            <a:r>
              <a:rPr lang="en-GB" dirty="0" smtClean="0">
                <a:solidFill>
                  <a:schemeClr val="bg1"/>
                </a:solidFill>
              </a:rPr>
              <a:t>of conservancies</a:t>
            </a:r>
          </a:p>
        </p:txBody>
      </p:sp>
    </p:spTree>
    <p:extLst>
      <p:ext uri="{BB962C8B-B14F-4D97-AF65-F5344CB8AC3E}">
        <p14:creationId xmlns:p14="http://schemas.microsoft.com/office/powerpoint/2010/main" val="228570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5|3.3|3.6|3.9|3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5|3.3|3.6|3.9|3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5|3.3|3.6|3.9|3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5|3.3|3.6|3.9|3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5|3.3|3.6|3.9|3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5|6.1|3.9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MCP">
      <a:majorFont>
        <a:latin typeface="Bookman Old Style"/>
        <a:ea typeface=""/>
        <a:cs typeface=""/>
      </a:majorFont>
      <a:minorFont>
        <a:latin typeface="Bookman Old Style"/>
        <a:ea typeface=""/>
        <a:cs typeface="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2014.03.10_BCF_Eagle View_MLP</Template>
  <TotalTime>5173</TotalTime>
  <Words>2519</Words>
  <Application>Microsoft Office PowerPoint</Application>
  <PresentationFormat>On-screen Show (4:3)</PresentationFormat>
  <Paragraphs>775</Paragraphs>
  <Slides>80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Bookman Old Style</vt:lpstr>
      <vt:lpstr>Calibri</vt:lpstr>
      <vt:lpstr>Garamond</vt:lpstr>
      <vt:lpstr>Theme1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PREDATOR’S ART COMPETITION PRESENTATION</dc:title>
  <dc:creator>Compaq</dc:creator>
  <cp:lastModifiedBy>Nic_Elliot</cp:lastModifiedBy>
  <cp:revision>170</cp:revision>
  <dcterms:created xsi:type="dcterms:W3CDTF">2015-01-29T06:40:38Z</dcterms:created>
  <dcterms:modified xsi:type="dcterms:W3CDTF">2016-03-10T14:38:01Z</dcterms:modified>
</cp:coreProperties>
</file>